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gif" ContentType="image/gi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7"/>
  </p:notesMasterIdLst>
  <p:sldIdLst>
    <p:sldId id="257" r:id="rId2"/>
    <p:sldId id="425" r:id="rId3"/>
    <p:sldId id="393" r:id="rId4"/>
    <p:sldId id="427" r:id="rId5"/>
    <p:sldId id="428" r:id="rId6"/>
    <p:sldId id="501" r:id="rId7"/>
    <p:sldId id="429" r:id="rId8"/>
    <p:sldId id="431" r:id="rId9"/>
    <p:sldId id="432" r:id="rId10"/>
    <p:sldId id="433" r:id="rId11"/>
    <p:sldId id="434" r:id="rId12"/>
    <p:sldId id="502" r:id="rId13"/>
    <p:sldId id="435" r:id="rId14"/>
    <p:sldId id="436" r:id="rId15"/>
    <p:sldId id="437" r:id="rId16"/>
    <p:sldId id="438" r:id="rId17"/>
    <p:sldId id="439" r:id="rId18"/>
    <p:sldId id="471" r:id="rId19"/>
    <p:sldId id="440" r:id="rId20"/>
    <p:sldId id="441" r:id="rId21"/>
    <p:sldId id="442" r:id="rId22"/>
    <p:sldId id="443" r:id="rId23"/>
    <p:sldId id="506" r:id="rId24"/>
    <p:sldId id="444" r:id="rId25"/>
    <p:sldId id="445" r:id="rId26"/>
    <p:sldId id="510" r:id="rId27"/>
    <p:sldId id="476" r:id="rId28"/>
    <p:sldId id="477" r:id="rId29"/>
    <p:sldId id="508" r:id="rId30"/>
    <p:sldId id="509" r:id="rId31"/>
    <p:sldId id="478" r:id="rId32"/>
    <p:sldId id="446" r:id="rId33"/>
    <p:sldId id="447" r:id="rId34"/>
    <p:sldId id="511" r:id="rId35"/>
    <p:sldId id="448" r:id="rId36"/>
    <p:sldId id="450" r:id="rId37"/>
    <p:sldId id="452" r:id="rId38"/>
    <p:sldId id="453" r:id="rId39"/>
    <p:sldId id="454" r:id="rId40"/>
    <p:sldId id="455" r:id="rId41"/>
    <p:sldId id="456" r:id="rId42"/>
    <p:sldId id="457" r:id="rId43"/>
    <p:sldId id="458" r:id="rId44"/>
    <p:sldId id="482" r:id="rId45"/>
    <p:sldId id="459" r:id="rId46"/>
    <p:sldId id="460" r:id="rId47"/>
    <p:sldId id="461" r:id="rId48"/>
    <p:sldId id="462" r:id="rId49"/>
    <p:sldId id="463" r:id="rId50"/>
    <p:sldId id="464" r:id="rId51"/>
    <p:sldId id="472" r:id="rId52"/>
    <p:sldId id="473" r:id="rId53"/>
    <p:sldId id="474" r:id="rId54"/>
    <p:sldId id="475" r:id="rId55"/>
    <p:sldId id="390" r:id="rId5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van Stevovic" initials="IS" lastIdx="7" clrIdx="0">
    <p:extLst>
      <p:ext uri="{19B8F6BF-5375-455C-9EA6-DF929625EA0E}">
        <p15:presenceInfo xmlns="" xmlns:p15="http://schemas.microsoft.com/office/powerpoint/2012/main" userId="Ivan Stevovic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84" autoAdjust="0"/>
    <p:restoredTop sz="86925" autoAdjust="0"/>
  </p:normalViewPr>
  <p:slideViewPr>
    <p:cSldViewPr>
      <p:cViewPr varScale="1">
        <p:scale>
          <a:sx n="73" d="100"/>
          <a:sy n="73" d="100"/>
        </p:scale>
        <p:origin x="-123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176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61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6C7F2B-A263-478B-89BF-A1D5CF5E498E}" type="datetimeFigureOut">
              <a:rPr lang="en-US" smtClean="0"/>
              <a:pPr/>
              <a:t>2/8/2016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EAB206-98FA-4232-BC1F-7ACA289984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20931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AB206-98FA-4232-BC1F-7ACA2899847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AB206-98FA-4232-BC1F-7ACA2899847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TREBA DA IH IMAJU</a:t>
            </a:r>
            <a:r>
              <a:rPr lang="sr-Latn-RS" baseline="0" dirty="0" smtClean="0"/>
              <a:t> I VELIKA I MALA PRAVNA LICA KOJA PRIMENJUJU PRAVILNIK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AB206-98FA-4232-BC1F-7ACA2899847E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TREBA DA IH IMAJU</a:t>
            </a:r>
            <a:r>
              <a:rPr lang="sr-Latn-RS" baseline="0" dirty="0" smtClean="0"/>
              <a:t> I VELIKA I MALA PRAVNA LICA KOJA PRIMENJUJU PRAVILNIK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AB206-98FA-4232-BC1F-7ACA2899847E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087462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D2D1D-B7AA-4166-A5A2-F5EF30DFABBD}" type="datetimeFigureOut">
              <a:rPr lang="en-US" smtClean="0"/>
              <a:pPr/>
              <a:t>2/8/2016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DDF76-5AE9-465D-B81E-C37D6456E3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D2D1D-B7AA-4166-A5A2-F5EF30DFABBD}" type="datetimeFigureOut">
              <a:rPr lang="en-US" smtClean="0"/>
              <a:pPr/>
              <a:t>2/8/2016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DDF76-5AE9-465D-B81E-C37D6456E3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D2D1D-B7AA-4166-A5A2-F5EF30DFABBD}" type="datetimeFigureOut">
              <a:rPr lang="en-US" smtClean="0"/>
              <a:pPr/>
              <a:t>2/8/2016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DDF76-5AE9-465D-B81E-C37D6456E3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D2D1D-B7AA-4166-A5A2-F5EF30DFABBD}" type="datetimeFigureOut">
              <a:rPr lang="en-US" smtClean="0"/>
              <a:pPr/>
              <a:t>2/8/2016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DDF76-5AE9-465D-B81E-C37D6456E3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D2D1D-B7AA-4166-A5A2-F5EF30DFABBD}" type="datetimeFigureOut">
              <a:rPr lang="en-US" smtClean="0"/>
              <a:pPr/>
              <a:t>2/8/2016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DDF76-5AE9-465D-B81E-C37D6456E3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D2D1D-B7AA-4166-A5A2-F5EF30DFABBD}" type="datetimeFigureOut">
              <a:rPr lang="en-US" smtClean="0"/>
              <a:pPr/>
              <a:t>2/8/2016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DDF76-5AE9-465D-B81E-C37D6456E3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D2D1D-B7AA-4166-A5A2-F5EF30DFABBD}" type="datetimeFigureOut">
              <a:rPr lang="en-US" smtClean="0"/>
              <a:pPr/>
              <a:t>2/8/2016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DDF76-5AE9-465D-B81E-C37D6456E3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D2D1D-B7AA-4166-A5A2-F5EF30DFABBD}" type="datetimeFigureOut">
              <a:rPr lang="en-US" smtClean="0"/>
              <a:pPr/>
              <a:t>2/8/2016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DDF76-5AE9-465D-B81E-C37D6456E3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D2D1D-B7AA-4166-A5A2-F5EF30DFABBD}" type="datetimeFigureOut">
              <a:rPr lang="en-US" smtClean="0"/>
              <a:pPr/>
              <a:t>2/8/2016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DDF76-5AE9-465D-B81E-C37D6456E3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D2D1D-B7AA-4166-A5A2-F5EF30DFABBD}" type="datetimeFigureOut">
              <a:rPr lang="en-US" smtClean="0"/>
              <a:pPr/>
              <a:t>2/8/2016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DDF76-5AE9-465D-B81E-C37D6456E3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D2D1D-B7AA-4166-A5A2-F5EF30DFABBD}" type="datetimeFigureOut">
              <a:rPr lang="en-US" smtClean="0"/>
              <a:pPr/>
              <a:t>2/8/2016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DDF76-5AE9-465D-B81E-C37D6456E3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0D2D1D-B7AA-4166-A5A2-F5EF30DFABBD}" type="datetimeFigureOut">
              <a:rPr lang="en-US" smtClean="0"/>
              <a:pPr/>
              <a:t>2/8/2016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1DDF76-5AE9-465D-B81E-C37D6456E39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01"/>
            <a:ext cx="7772400" cy="2838450"/>
          </a:xfrm>
        </p:spPr>
        <p:txBody>
          <a:bodyPr>
            <a:noAutofit/>
          </a:bodyPr>
          <a:lstStyle/>
          <a:p>
            <a:r>
              <a:rPr lang="sr-Latn-RS" sz="4800" dirty="0" smtClean="0"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OBVEZNICI </a:t>
            </a:r>
            <a:r>
              <a:rPr lang="x-none" sz="4800" smtClean="0"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SASTAVLJANJ</a:t>
            </a:r>
            <a:r>
              <a:rPr lang="sr-Latn-RS" sz="4800" dirty="0" smtClean="0"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A</a:t>
            </a:r>
            <a:r>
              <a:rPr lang="x-none" sz="4800" smtClean="0"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 FINANSIJSKIH IZVEŠTAJA ZA 201</a:t>
            </a:r>
            <a:r>
              <a:rPr lang="sr-Latn-RS" sz="4800" dirty="0" smtClean="0"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5</a:t>
            </a:r>
            <a:r>
              <a:rPr lang="x-none" sz="4800" smtClean="0"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. </a:t>
            </a:r>
            <a:r>
              <a:rPr lang="x-none" sz="4800" dirty="0" smtClean="0"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GODINU</a:t>
            </a:r>
            <a:endParaRPr lang="en-US" sz="4800" dirty="0"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r-Latn-RS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Ivan Stevović</a:t>
            </a:r>
          </a:p>
          <a:p>
            <a:endParaRPr lang="x-none" dirty="0" smtClean="0"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1885" y="4787900"/>
            <a:ext cx="2420230" cy="67808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glow rad="63500">
              <a:schemeClr val="accent4">
                <a:satMod val="175000"/>
                <a:alpha val="40000"/>
              </a:schemeClr>
            </a:glow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5625" y="838200"/>
            <a:ext cx="8229600" cy="1143000"/>
          </a:xfrm>
        </p:spPr>
        <p:txBody>
          <a:bodyPr/>
          <a:lstStyle/>
          <a:p>
            <a:r>
              <a:rPr lang="sr-Latn-RS" dirty="0" smtClean="0"/>
              <a:t>Mala pravna lica i preduzetnici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235" y="2332037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u </a:t>
            </a:r>
            <a:r>
              <a:rPr lang="en-US" dirty="0" err="1" smtClean="0"/>
              <a:t>skladu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Zakonom</a:t>
            </a:r>
            <a:r>
              <a:rPr lang="en-US" dirty="0" smtClean="0"/>
              <a:t> o </a:t>
            </a:r>
            <a:r>
              <a:rPr lang="en-US" dirty="0" err="1" smtClean="0"/>
              <a:t>računovodstvu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reviziji</a:t>
            </a:r>
            <a:r>
              <a:rPr lang="en-US" dirty="0" smtClean="0"/>
              <a:t> </a:t>
            </a:r>
            <a:r>
              <a:rPr lang="en-US" dirty="0" err="1" smtClean="0"/>
              <a:t>primenjivala</a:t>
            </a:r>
            <a:r>
              <a:rPr lang="en-US" dirty="0" smtClean="0"/>
              <a:t> </a:t>
            </a:r>
            <a:r>
              <a:rPr lang="en-US" dirty="0" err="1" smtClean="0"/>
              <a:t>Pravilnik</a:t>
            </a:r>
            <a:r>
              <a:rPr lang="en-US" dirty="0" smtClean="0"/>
              <a:t> o </a:t>
            </a:r>
            <a:r>
              <a:rPr lang="en-US" dirty="0" err="1" smtClean="0"/>
              <a:t>načinu</a:t>
            </a:r>
            <a:r>
              <a:rPr lang="en-US" dirty="0" smtClean="0"/>
              <a:t> </a:t>
            </a:r>
            <a:r>
              <a:rPr lang="en-US" dirty="0" err="1" smtClean="0"/>
              <a:t>priznavanja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procenjivanja</a:t>
            </a:r>
            <a:r>
              <a:rPr lang="en-US" dirty="0" smtClean="0"/>
              <a:t> </a:t>
            </a:r>
            <a:r>
              <a:rPr lang="en-US" dirty="0" err="1" smtClean="0"/>
              <a:t>imovine</a:t>
            </a:r>
            <a:r>
              <a:rPr lang="en-US" dirty="0" smtClean="0"/>
              <a:t>, </a:t>
            </a:r>
            <a:r>
              <a:rPr lang="en-US" dirty="0" err="1" smtClean="0"/>
              <a:t>obaveza</a:t>
            </a:r>
            <a:r>
              <a:rPr lang="en-US" dirty="0" smtClean="0"/>
              <a:t>, </a:t>
            </a:r>
            <a:r>
              <a:rPr lang="en-US" dirty="0" err="1" smtClean="0"/>
              <a:t>prihoda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rashoda</a:t>
            </a:r>
            <a:r>
              <a:rPr lang="en-US" dirty="0" smtClean="0"/>
              <a:t> </a:t>
            </a:r>
            <a:r>
              <a:rPr lang="en-US" dirty="0" err="1" smtClean="0"/>
              <a:t>malih</a:t>
            </a:r>
            <a:r>
              <a:rPr lang="en-US" dirty="0" smtClean="0"/>
              <a:t> </a:t>
            </a:r>
            <a:r>
              <a:rPr lang="en-US" dirty="0" err="1" smtClean="0"/>
              <a:t>pravnih</a:t>
            </a:r>
            <a:r>
              <a:rPr lang="en-US" dirty="0" smtClean="0"/>
              <a:t> </a:t>
            </a:r>
            <a:r>
              <a:rPr lang="en-US" dirty="0" err="1" smtClean="0"/>
              <a:t>lica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preduzetnika</a:t>
            </a:r>
            <a:r>
              <a:rPr lang="sr-Latn-RS" dirty="0" smtClean="0"/>
              <a:t>,</a:t>
            </a:r>
            <a:r>
              <a:rPr lang="en-US" dirty="0" smtClean="0"/>
              <a:t> </a:t>
            </a:r>
            <a:r>
              <a:rPr lang="sr-Latn-RS" dirty="0" smtClean="0"/>
              <a:t>kao izuzetak u prethodnoj godini, </a:t>
            </a:r>
            <a:r>
              <a:rPr lang="sr-Latn-RS" b="1" dirty="0" smtClean="0"/>
              <a:t>prelaze na primenu MSFI za MSP ili Pravilnika za mikro i druga pravna lica (izuzetno na primenu MRS/MSFI)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/>
            </a:r>
            <a:br>
              <a:rPr lang="sr-Latn-RS" dirty="0" smtClean="0"/>
            </a:br>
            <a:r>
              <a:rPr lang="sr-Latn-RS" dirty="0" smtClean="0"/>
              <a:t/>
            </a:r>
            <a:br>
              <a:rPr lang="sr-Latn-RS" dirty="0" smtClean="0"/>
            </a:br>
            <a:r>
              <a:rPr lang="en-US" dirty="0" err="1" smtClean="0"/>
              <a:t>Tabelarni</a:t>
            </a:r>
            <a:r>
              <a:rPr lang="en-US" dirty="0" smtClean="0"/>
              <a:t> </a:t>
            </a:r>
            <a:r>
              <a:rPr lang="en-US" dirty="0" err="1" smtClean="0"/>
              <a:t>pregled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609600" y="1371600"/>
            <a:ext cx="9753600" cy="5105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Konsolidovani FI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O</a:t>
            </a:r>
            <a:r>
              <a:rPr lang="sr-Latn-RS" dirty="0" smtClean="0"/>
              <a:t>baveza ako </a:t>
            </a:r>
            <a:r>
              <a:rPr lang="en-US" dirty="0" err="1" smtClean="0"/>
              <a:t>prelaze</a:t>
            </a:r>
            <a:r>
              <a:rPr lang="en-US" dirty="0" smtClean="0"/>
              <a:t> </a:t>
            </a:r>
            <a:r>
              <a:rPr lang="en-US" dirty="0" err="1" smtClean="0"/>
              <a:t>polovinu</a:t>
            </a:r>
            <a:r>
              <a:rPr lang="en-US" dirty="0" smtClean="0"/>
              <a:t> </a:t>
            </a:r>
            <a:r>
              <a:rPr lang="sr-Latn-RS" dirty="0" smtClean="0"/>
              <a:t>oba </a:t>
            </a:r>
            <a:r>
              <a:rPr lang="en-US" dirty="0" err="1" smtClean="0"/>
              <a:t>kriterijuma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malo</a:t>
            </a:r>
            <a:r>
              <a:rPr lang="en-US" dirty="0" smtClean="0"/>
              <a:t> </a:t>
            </a:r>
            <a:r>
              <a:rPr lang="en-US" dirty="0" err="1" smtClean="0"/>
              <a:t>pravno</a:t>
            </a:r>
            <a:r>
              <a:rPr lang="en-US" dirty="0" smtClean="0"/>
              <a:t> lice</a:t>
            </a:r>
            <a:r>
              <a:rPr lang="sr-Latn-RS" dirty="0" smtClean="0"/>
              <a:t> (više od 4,4 mil. posl. prihoda i 2,2 mil. posl.imovine) - ne važi za javna društva</a:t>
            </a:r>
          </a:p>
          <a:p>
            <a:r>
              <a:rPr lang="en-US" dirty="0" err="1" smtClean="0"/>
              <a:t>Konsolidovani</a:t>
            </a:r>
            <a:r>
              <a:rPr lang="en-US" dirty="0" smtClean="0"/>
              <a:t> </a:t>
            </a:r>
            <a:r>
              <a:rPr lang="sr-Latn-RS" dirty="0" smtClean="0"/>
              <a:t>FI </a:t>
            </a:r>
            <a:r>
              <a:rPr lang="en-US" dirty="0" err="1" smtClean="0"/>
              <a:t>sastavljaju</a:t>
            </a:r>
            <a:r>
              <a:rPr lang="en-US" dirty="0" smtClean="0"/>
              <a:t> se pod </a:t>
            </a:r>
            <a:r>
              <a:rPr lang="en-US" dirty="0" err="1" smtClean="0"/>
              <a:t>istim</a:t>
            </a:r>
            <a:r>
              <a:rPr lang="en-US" dirty="0" smtClean="0"/>
              <a:t> </a:t>
            </a:r>
            <a:r>
              <a:rPr lang="en-US" dirty="0" err="1" smtClean="0"/>
              <a:t>datumom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redovni</a:t>
            </a:r>
            <a:r>
              <a:rPr lang="en-US" dirty="0" smtClean="0"/>
              <a:t> </a:t>
            </a:r>
            <a:r>
              <a:rPr lang="sr-Latn-RS" dirty="0" smtClean="0"/>
              <a:t>FI </a:t>
            </a:r>
            <a:r>
              <a:rPr lang="en-US" dirty="0" err="1" smtClean="0"/>
              <a:t>matičnog</a:t>
            </a:r>
            <a:r>
              <a:rPr lang="en-US" dirty="0" smtClean="0"/>
              <a:t> </a:t>
            </a:r>
            <a:r>
              <a:rPr lang="en-US" dirty="0" err="1" smtClean="0"/>
              <a:t>pravnog</a:t>
            </a:r>
            <a:r>
              <a:rPr lang="en-US" dirty="0" smtClean="0"/>
              <a:t> </a:t>
            </a:r>
            <a:r>
              <a:rPr lang="en-US" dirty="0" err="1" smtClean="0"/>
              <a:t>lica</a:t>
            </a:r>
            <a:endParaRPr lang="sr-Latn-RS" dirty="0" smtClean="0"/>
          </a:p>
          <a:p>
            <a:r>
              <a:rPr lang="sr-Latn-RS" dirty="0" smtClean="0"/>
              <a:t>Matično koje je istovremeno zavisno matičnom u zemlji ne sastavlja zvanične </a:t>
            </a:r>
            <a:r>
              <a:rPr lang="sr-Latn-RS" dirty="0" err="1" smtClean="0"/>
              <a:t>konsol</a:t>
            </a:r>
            <a:r>
              <a:rPr lang="sr-Latn-RS" dirty="0" smtClean="0"/>
              <a:t>. FI</a:t>
            </a:r>
            <a:endParaRPr lang="en-US" dirty="0" smtClean="0"/>
          </a:p>
          <a:p>
            <a:endParaRPr lang="sr-Latn-R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696" y="533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sr-Latn-RS" dirty="0" smtClean="0"/>
              <a:t/>
            </a:r>
            <a:br>
              <a:rPr lang="sr-Latn-RS" dirty="0" smtClean="0"/>
            </a:br>
            <a:r>
              <a:rPr lang="sr-Latn-RS" dirty="0" smtClean="0"/>
              <a:t>Kontni okvir</a:t>
            </a:r>
            <a:r>
              <a:rPr lang="pl-PL" dirty="0" smtClean="0"/>
              <a:t/>
            </a:r>
            <a:br>
              <a:rPr lang="pl-PL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810" y="1752600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pl-PL" dirty="0" smtClean="0"/>
              <a:t>za privredna društva, zadruge i preduzetnike</a:t>
            </a:r>
          </a:p>
          <a:p>
            <a:r>
              <a:rPr lang="pl-PL" b="1" dirty="0" smtClean="0"/>
              <a:t>za druga pravna lica</a:t>
            </a:r>
          </a:p>
          <a:p>
            <a:r>
              <a:rPr lang="pl-PL" dirty="0" smtClean="0"/>
              <a:t>za NBS, banke i druge finansijske institucije, društva za osiguranje, davaoce finansijskog lizinga, dobrovoljne penzijske fondove i društva za upravljanje dobrovoljnim penzijskim fondovima</a:t>
            </a:r>
          </a:p>
          <a:p>
            <a:r>
              <a:rPr lang="pl-PL" dirty="0" smtClean="0"/>
              <a:t>za investicione fondove i društva za upravljanje investicionim fondovima, kao i za berze i brokersko - dilerska društva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Kontni okvir za druga pravna lica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</a:t>
            </a:r>
            <a:r>
              <a:rPr lang="sr-Latn-RS" dirty="0" smtClean="0"/>
              <a:t>rimenuju samo druga pravna lica koja odluče da ne primenjuju MSFI za MSP već </a:t>
            </a:r>
            <a:r>
              <a:rPr lang="en-US" dirty="0" err="1" smtClean="0"/>
              <a:t>primenjuju</a:t>
            </a:r>
            <a:r>
              <a:rPr lang="sr-Latn-RS" dirty="0" smtClean="0"/>
              <a:t> </a:t>
            </a:r>
            <a:r>
              <a:rPr lang="en-US" b="1" i="1" dirty="0" err="1" smtClean="0"/>
              <a:t>Pravilnik</a:t>
            </a:r>
            <a:r>
              <a:rPr lang="en-US" b="1" i="1" dirty="0" smtClean="0"/>
              <a:t> o </a:t>
            </a:r>
            <a:r>
              <a:rPr lang="en-US" b="1" i="1" dirty="0" err="1" smtClean="0"/>
              <a:t>načinu</a:t>
            </a:r>
            <a:r>
              <a:rPr lang="en-US" b="1" i="1" dirty="0" smtClean="0"/>
              <a:t> </a:t>
            </a:r>
            <a:r>
              <a:rPr lang="en-US" b="1" i="1" dirty="0" err="1" smtClean="0"/>
              <a:t>priznavanja</a:t>
            </a:r>
            <a:r>
              <a:rPr lang="en-US" b="1" i="1" dirty="0" smtClean="0"/>
              <a:t>, </a:t>
            </a:r>
            <a:r>
              <a:rPr lang="en-US" b="1" i="1" dirty="0" err="1" smtClean="0"/>
              <a:t>vrednovanja</a:t>
            </a:r>
            <a:r>
              <a:rPr lang="en-US" b="1" i="1" dirty="0" smtClean="0"/>
              <a:t>, </a:t>
            </a:r>
            <a:r>
              <a:rPr lang="en-US" b="1" i="1" dirty="0" err="1" smtClean="0"/>
              <a:t>prezentacije</a:t>
            </a:r>
            <a:r>
              <a:rPr lang="en-US" b="1" i="1" dirty="0" smtClean="0"/>
              <a:t> </a:t>
            </a:r>
            <a:r>
              <a:rPr lang="en-US" b="1" i="1" dirty="0" err="1" smtClean="0"/>
              <a:t>i</a:t>
            </a:r>
            <a:r>
              <a:rPr lang="en-US" b="1" i="1" dirty="0" smtClean="0"/>
              <a:t> </a:t>
            </a:r>
            <a:r>
              <a:rPr lang="en-US" b="1" i="1" dirty="0" err="1" smtClean="0"/>
              <a:t>obelodanjivanja</a:t>
            </a:r>
            <a:r>
              <a:rPr lang="en-US" b="1" i="1" dirty="0" smtClean="0"/>
              <a:t> </a:t>
            </a:r>
            <a:r>
              <a:rPr lang="en-US" b="1" i="1" dirty="0" err="1" smtClean="0"/>
              <a:t>pozicija</a:t>
            </a:r>
            <a:r>
              <a:rPr lang="en-US" b="1" i="1" dirty="0" smtClean="0"/>
              <a:t> u </a:t>
            </a:r>
            <a:r>
              <a:rPr lang="en-US" b="1" i="1" dirty="0" err="1" smtClean="0"/>
              <a:t>pojedinačnim</a:t>
            </a:r>
            <a:r>
              <a:rPr lang="en-US" b="1" i="1" dirty="0" smtClean="0"/>
              <a:t> </a:t>
            </a:r>
            <a:r>
              <a:rPr lang="en-US" b="1" i="1" dirty="0" err="1" smtClean="0"/>
              <a:t>finansijskim</a:t>
            </a:r>
            <a:r>
              <a:rPr lang="en-US" b="1" i="1" dirty="0" smtClean="0"/>
              <a:t> </a:t>
            </a:r>
            <a:r>
              <a:rPr lang="en-US" b="1" i="1" dirty="0" err="1" smtClean="0"/>
              <a:t>izveštajima</a:t>
            </a:r>
            <a:r>
              <a:rPr lang="en-US" b="1" i="1" dirty="0" smtClean="0"/>
              <a:t> </a:t>
            </a:r>
            <a:r>
              <a:rPr lang="en-US" b="1" i="1" dirty="0" err="1" smtClean="0"/>
              <a:t>mikro</a:t>
            </a:r>
            <a:r>
              <a:rPr lang="en-US" b="1" i="1" dirty="0" smtClean="0"/>
              <a:t> </a:t>
            </a:r>
            <a:r>
              <a:rPr lang="en-US" b="1" i="1" dirty="0" err="1" smtClean="0"/>
              <a:t>i</a:t>
            </a:r>
            <a:r>
              <a:rPr lang="en-US" b="1" i="1" dirty="0" smtClean="0"/>
              <a:t> </a:t>
            </a:r>
            <a:r>
              <a:rPr lang="en-US" b="1" i="1" dirty="0" err="1" smtClean="0"/>
              <a:t>drugih</a:t>
            </a:r>
            <a:r>
              <a:rPr lang="en-US" b="1" i="1" dirty="0" smtClean="0"/>
              <a:t> </a:t>
            </a:r>
            <a:r>
              <a:rPr lang="en-US" b="1" i="1" dirty="0" err="1" smtClean="0"/>
              <a:t>pravnih</a:t>
            </a:r>
            <a:r>
              <a:rPr lang="en-US" b="1" i="1" dirty="0" smtClean="0"/>
              <a:t> </a:t>
            </a:r>
            <a:r>
              <a:rPr lang="en-US" b="1" i="1" dirty="0" err="1" smtClean="0"/>
              <a:t>lica</a:t>
            </a:r>
            <a:r>
              <a:rPr lang="en-US" b="1" i="1" dirty="0" smtClean="0"/>
              <a:t> ("Sl. </a:t>
            </a:r>
            <a:r>
              <a:rPr lang="en-US" b="1" i="1" dirty="0" err="1" smtClean="0"/>
              <a:t>glasnik</a:t>
            </a:r>
            <a:r>
              <a:rPr lang="en-US" b="1" i="1" dirty="0" smtClean="0"/>
              <a:t> RS", br. 118/2013</a:t>
            </a:r>
            <a:r>
              <a:rPr lang="sr-Latn-RS" b="1" i="1" dirty="0" smtClean="0"/>
              <a:t> i 95/2014</a:t>
            </a:r>
            <a:r>
              <a:rPr lang="en-US" b="1" i="1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sr-Latn-RS" sz="3600" dirty="0" smtClean="0"/>
              <a:t/>
            </a:r>
            <a:br>
              <a:rPr lang="sr-Latn-RS" sz="3600" dirty="0" smtClean="0"/>
            </a:br>
            <a:r>
              <a:rPr lang="sr-Latn-RS" sz="3600" dirty="0" smtClean="0">
                <a:latin typeface="Calibri" pitchFamily="34" charset="0"/>
                <a:cs typeface="Calibri" pitchFamily="34" charset="0"/>
              </a:rPr>
              <a:t>R</a:t>
            </a:r>
            <a:r>
              <a:rPr lang="vi-VN" sz="3600" dirty="0" smtClean="0">
                <a:latin typeface="Calibri" pitchFamily="34" charset="0"/>
                <a:cs typeface="Calibri" pitchFamily="34" charset="0"/>
              </a:rPr>
              <a:t>edovan godišnji </a:t>
            </a:r>
            <a:r>
              <a:rPr lang="sr-Latn-RS" sz="3600" dirty="0" smtClean="0">
                <a:latin typeface="Calibri" pitchFamily="34" charset="0"/>
                <a:cs typeface="Calibri" pitchFamily="34" charset="0"/>
              </a:rPr>
              <a:t>i konsolidovani FI privrednih subjekata </a:t>
            </a:r>
            <a:r>
              <a:rPr lang="vi-VN" sz="3600" dirty="0" smtClean="0">
                <a:latin typeface="Calibri" pitchFamily="34" charset="0"/>
                <a:cs typeface="Calibri" pitchFamily="34" charset="0"/>
              </a:rPr>
              <a:t>koja primenjuju MSFI, odnosno MSFI za MSP 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/>
            </a:r>
            <a:br>
              <a:rPr lang="vi-VN" dirty="0" smtClean="0">
                <a:latin typeface="Calibri" pitchFamily="34" charset="0"/>
                <a:cs typeface="Calibri" pitchFamily="34" charset="0"/>
              </a:rPr>
            </a:b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sr-Latn-RS" sz="1600" b="1" dirty="0" smtClean="0"/>
              <a:t>(</a:t>
            </a:r>
            <a:r>
              <a:rPr lang="vi-VN" sz="1600" b="1" dirty="0" smtClean="0"/>
              <a:t>1) Bilans stanja</a:t>
            </a:r>
            <a:r>
              <a:rPr lang="vi-VN" sz="1600" dirty="0" smtClean="0"/>
              <a:t>, koji predstavlja pregled imovine, obaveza i kapitala pravnog lica na određeni dan </a:t>
            </a:r>
          </a:p>
          <a:p>
            <a:pPr>
              <a:buNone/>
            </a:pPr>
            <a:r>
              <a:rPr lang="vi-VN" sz="1600" b="1" dirty="0" smtClean="0"/>
              <a:t>(2) Bilans uspeha, </a:t>
            </a:r>
            <a:r>
              <a:rPr lang="vi-VN" sz="1600" dirty="0" smtClean="0"/>
              <a:t>koji predstavlja pregled prihoda, rashoda i rezultata poslovanja nastalih u određenom periodu </a:t>
            </a:r>
          </a:p>
          <a:p>
            <a:pPr>
              <a:buNone/>
            </a:pPr>
            <a:r>
              <a:rPr lang="vi-VN" sz="1600" b="1" dirty="0" smtClean="0"/>
              <a:t>(3) Izveštaj o ostalom rezultatu</a:t>
            </a:r>
            <a:r>
              <a:rPr lang="vi-VN" sz="1600" dirty="0" smtClean="0"/>
              <a:t>, koji čine stavke prihoda i rashoda (uključujući i reklasifikacije usled korigovanja), koje nisu priznate u Bilansu uspeha, kako se zahteva ili dozvoljava prema drugim MSFI. Komponente ostalog rezultata čine stavke koje se, prema zahtevima pojedinih MSFI, priznaju u okviru kapitala</a:t>
            </a:r>
          </a:p>
          <a:p>
            <a:pPr>
              <a:buNone/>
            </a:pPr>
            <a:r>
              <a:rPr lang="vi-VN" sz="1600" b="1" dirty="0" smtClean="0"/>
              <a:t>(4) Izveštaj o promenama na kapitalu</a:t>
            </a:r>
            <a:r>
              <a:rPr lang="vi-VN" sz="1600" dirty="0" smtClean="0"/>
              <a:t>, koji pruža informacije o promenama na kapitalu pravnih lica tokom izveštajnog perioda </a:t>
            </a:r>
          </a:p>
          <a:p>
            <a:pPr>
              <a:buNone/>
            </a:pPr>
            <a:r>
              <a:rPr lang="vi-VN" sz="1600" b="1" dirty="0" smtClean="0"/>
              <a:t>(5) Izveštaj o tokovima gotovine</a:t>
            </a:r>
            <a:r>
              <a:rPr lang="vi-VN" sz="1600" dirty="0" smtClean="0"/>
              <a:t>, koji pruža informacije o prilivima i odlivima gotovine i gotovinskih ekvivalenata tokom izveštajnog perioda </a:t>
            </a:r>
          </a:p>
          <a:p>
            <a:pPr>
              <a:buNone/>
            </a:pPr>
            <a:r>
              <a:rPr lang="vi-VN" sz="1600" b="1" dirty="0" smtClean="0"/>
              <a:t>(6) Napomene uz </a:t>
            </a:r>
            <a:r>
              <a:rPr lang="sr-Latn-RS" sz="1600" b="1" dirty="0" smtClean="0"/>
              <a:t>FI</a:t>
            </a:r>
            <a:r>
              <a:rPr lang="vi-VN" sz="1600" dirty="0" smtClean="0"/>
              <a:t>, koje sadrže opise ili raščlanjavanja stavki obelodanjenih u izveštajima iz podtač. (1) - (5) ove tačke, primenjene računovodstvene politike, kao i informacije o stavkama koje se nisu kvalifikovale za priznavanje u ovim izveštajima, a značajne su za ocenu finansijskog položaja i uspešnosti poslovanja pravnog lica, kao i ostale informacije u skladu sa zahtevima MSFI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="" xmlns:p14="http://schemas.microsoft.com/office/powerpoint/2010/main" val="1278532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6114"/>
            <a:ext cx="8229600" cy="1143000"/>
          </a:xfrm>
        </p:spPr>
        <p:txBody>
          <a:bodyPr/>
          <a:lstStyle/>
          <a:p>
            <a:r>
              <a:rPr lang="sr-Latn-RS" dirty="0" smtClean="0"/>
              <a:t>R</a:t>
            </a:r>
            <a:r>
              <a:rPr lang="en-US" dirty="0" err="1" smtClean="0"/>
              <a:t>edovan</a:t>
            </a:r>
            <a:r>
              <a:rPr lang="en-US" dirty="0" smtClean="0"/>
              <a:t> </a:t>
            </a:r>
            <a:r>
              <a:rPr lang="en-US" dirty="0" err="1" smtClean="0"/>
              <a:t>godišnji</a:t>
            </a:r>
            <a:r>
              <a:rPr lang="en-US" dirty="0" smtClean="0"/>
              <a:t> </a:t>
            </a:r>
            <a:r>
              <a:rPr lang="sr-Latn-RS" dirty="0" smtClean="0"/>
              <a:t>FI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Druga</a:t>
            </a:r>
            <a:r>
              <a:rPr lang="en-US" dirty="0" smtClean="0"/>
              <a:t> </a:t>
            </a:r>
            <a:r>
              <a:rPr lang="en-US" dirty="0" err="1" smtClean="0"/>
              <a:t>pravn</a:t>
            </a:r>
            <a:r>
              <a:rPr lang="sr-Latn-RS" dirty="0" smtClean="0"/>
              <a:t>a</a:t>
            </a:r>
            <a:r>
              <a:rPr lang="en-US" dirty="0" smtClean="0"/>
              <a:t> </a:t>
            </a:r>
            <a:r>
              <a:rPr lang="en-US" dirty="0" err="1" smtClean="0"/>
              <a:t>lica</a:t>
            </a:r>
            <a:r>
              <a:rPr lang="en-US" dirty="0" smtClean="0"/>
              <a:t> </a:t>
            </a:r>
            <a:r>
              <a:rPr lang="en-US" dirty="0" err="1" smtClean="0"/>
              <a:t>osim</a:t>
            </a:r>
            <a:r>
              <a:rPr lang="en-US" dirty="0" smtClean="0"/>
              <a:t> </a:t>
            </a:r>
            <a:r>
              <a:rPr lang="en-US" dirty="0" err="1" smtClean="0"/>
              <a:t>mikro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sr-Latn-RS" sz="2800" dirty="0" smtClean="0"/>
          </a:p>
          <a:p>
            <a:pPr>
              <a:buNone/>
            </a:pPr>
            <a:r>
              <a:rPr lang="sr-Latn-RS" sz="2800" dirty="0" smtClean="0"/>
              <a:t>(1)</a:t>
            </a:r>
            <a:r>
              <a:rPr lang="en-US" sz="2800" dirty="0" err="1" smtClean="0"/>
              <a:t>Bilans</a:t>
            </a:r>
            <a:r>
              <a:rPr lang="en-US" sz="2800" dirty="0" smtClean="0"/>
              <a:t> </a:t>
            </a:r>
            <a:r>
              <a:rPr lang="en-US" sz="2800" dirty="0" err="1" smtClean="0"/>
              <a:t>stanja</a:t>
            </a:r>
            <a:r>
              <a:rPr lang="en-US" sz="2800" dirty="0" smtClean="0"/>
              <a:t> </a:t>
            </a:r>
            <a:endParaRPr lang="sr-Latn-RS" sz="2800" dirty="0" smtClean="0"/>
          </a:p>
          <a:p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(2) </a:t>
            </a:r>
            <a:r>
              <a:rPr lang="en-US" sz="2800" dirty="0" err="1" smtClean="0"/>
              <a:t>Bilans</a:t>
            </a:r>
            <a:r>
              <a:rPr lang="en-US" sz="2800" dirty="0" smtClean="0"/>
              <a:t> </a:t>
            </a:r>
            <a:r>
              <a:rPr lang="en-US" sz="2800" dirty="0" err="1" smtClean="0"/>
              <a:t>uspeha</a:t>
            </a:r>
            <a:r>
              <a:rPr lang="en-US" sz="2800" dirty="0" smtClean="0"/>
              <a:t> </a:t>
            </a:r>
            <a:endParaRPr lang="sr-Latn-RS" sz="2800" dirty="0" smtClean="0"/>
          </a:p>
          <a:p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(3) </a:t>
            </a:r>
            <a:r>
              <a:rPr lang="en-US" sz="2800" dirty="0" err="1" smtClean="0"/>
              <a:t>Napomene</a:t>
            </a:r>
            <a:r>
              <a:rPr lang="en-US" sz="2800" dirty="0" smtClean="0"/>
              <a:t> </a:t>
            </a:r>
            <a:r>
              <a:rPr lang="en-US" sz="2800" dirty="0" err="1" smtClean="0"/>
              <a:t>uz</a:t>
            </a:r>
            <a:r>
              <a:rPr lang="en-US" sz="2800" dirty="0" smtClean="0"/>
              <a:t> </a:t>
            </a:r>
            <a:r>
              <a:rPr lang="sr-Latn-RS" sz="2800" dirty="0" smtClean="0"/>
              <a:t>FI</a:t>
            </a:r>
            <a:endParaRPr lang="en-US" sz="28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/>
          </a:bodyPr>
          <a:lstStyle/>
          <a:p>
            <a:r>
              <a:rPr lang="pl-PL" dirty="0" smtClean="0"/>
              <a:t>Mikro, preduzetnici i vanredni FI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buNone/>
            </a:pPr>
            <a:endParaRPr lang="sr-Latn-RS" sz="2800" dirty="0" smtClean="0"/>
          </a:p>
          <a:p>
            <a:pPr>
              <a:buNone/>
            </a:pPr>
            <a:r>
              <a:rPr lang="sv-SE" sz="2800" dirty="0" smtClean="0"/>
              <a:t>(1) Bilans stanja </a:t>
            </a:r>
            <a:endParaRPr lang="sr-Latn-RS" sz="2800" dirty="0" smtClean="0"/>
          </a:p>
          <a:p>
            <a:endParaRPr lang="sv-SE" sz="2800" dirty="0" smtClean="0"/>
          </a:p>
          <a:p>
            <a:pPr>
              <a:buNone/>
            </a:pPr>
            <a:r>
              <a:rPr lang="sv-SE" sz="2800" dirty="0" smtClean="0"/>
              <a:t>(2) Bilans uspeha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Godišnji</a:t>
            </a:r>
            <a:r>
              <a:rPr lang="en-US" dirty="0" smtClean="0"/>
              <a:t> </a:t>
            </a:r>
            <a:r>
              <a:rPr lang="en-US" dirty="0" err="1" smtClean="0"/>
              <a:t>izveštaj</a:t>
            </a:r>
            <a:r>
              <a:rPr lang="en-US" dirty="0" smtClean="0"/>
              <a:t> o </a:t>
            </a:r>
            <a:r>
              <a:rPr lang="en-US" dirty="0" err="1" smtClean="0"/>
              <a:t>poslovanju</a:t>
            </a:r>
            <a:r>
              <a:rPr lang="en-US" dirty="0" smtClean="0"/>
              <a:t> </a:t>
            </a:r>
            <a:r>
              <a:rPr lang="sr-Latn-RS" dirty="0" smtClean="0"/>
              <a:t>za 2015.g.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525963"/>
          </a:xfrm>
        </p:spPr>
        <p:txBody>
          <a:bodyPr>
            <a:normAutofit/>
          </a:bodyPr>
          <a:lstStyle/>
          <a:p>
            <a:r>
              <a:rPr lang="en-US" b="1" dirty="0" err="1" smtClean="0"/>
              <a:t>javn</a:t>
            </a:r>
            <a:r>
              <a:rPr lang="sr-Latn-RS" b="1" dirty="0" smtClean="0"/>
              <a:t>a</a:t>
            </a:r>
            <a:r>
              <a:rPr lang="en-US" b="1" dirty="0" smtClean="0"/>
              <a:t> </a:t>
            </a:r>
            <a:r>
              <a:rPr lang="en-US" b="1" dirty="0" err="1" smtClean="0"/>
              <a:t>društava</a:t>
            </a:r>
            <a:r>
              <a:rPr lang="sr-Latn-RS" b="1" dirty="0" smtClean="0"/>
              <a:t> </a:t>
            </a:r>
            <a:r>
              <a:rPr lang="sr-Latn-RS" dirty="0" smtClean="0"/>
              <a:t>i ona koja se pripremaju da postanu</a:t>
            </a:r>
            <a:r>
              <a:rPr lang="en-US" dirty="0" smtClean="0"/>
              <a:t>, </a:t>
            </a:r>
            <a:endParaRPr lang="sr-Latn-RS" dirty="0" smtClean="0"/>
          </a:p>
          <a:p>
            <a:r>
              <a:rPr lang="sr-Latn-RS" b="1" dirty="0" smtClean="0"/>
              <a:t>velika pravna lica,</a:t>
            </a:r>
            <a:endParaRPr lang="sr-Latn-RS" dirty="0" smtClean="0"/>
          </a:p>
          <a:p>
            <a:r>
              <a:rPr lang="sr-Latn-RS" dirty="0" err="1" smtClean="0"/>
              <a:t>m</a:t>
            </a:r>
            <a:r>
              <a:rPr lang="en-US" dirty="0" err="1" smtClean="0"/>
              <a:t>atična</a:t>
            </a:r>
            <a:r>
              <a:rPr lang="en-US" dirty="0" smtClean="0"/>
              <a:t> </a:t>
            </a:r>
            <a:r>
              <a:rPr lang="en-US" dirty="0" err="1" smtClean="0"/>
              <a:t>pravna</a:t>
            </a:r>
            <a:r>
              <a:rPr lang="en-US" dirty="0" smtClean="0"/>
              <a:t> </a:t>
            </a:r>
            <a:r>
              <a:rPr lang="en-US" dirty="0" err="1" smtClean="0"/>
              <a:t>lica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odluče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godišnji</a:t>
            </a:r>
            <a:r>
              <a:rPr lang="en-US" dirty="0" smtClean="0"/>
              <a:t> </a:t>
            </a:r>
            <a:r>
              <a:rPr lang="en-US" dirty="0" err="1" smtClean="0"/>
              <a:t>izveštaj</a:t>
            </a:r>
            <a:r>
              <a:rPr lang="en-US" dirty="0" smtClean="0"/>
              <a:t> o </a:t>
            </a:r>
            <a:r>
              <a:rPr lang="en-US" dirty="0" err="1" smtClean="0"/>
              <a:t>poslovanju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konsolidovani</a:t>
            </a:r>
            <a:r>
              <a:rPr lang="en-US" dirty="0" smtClean="0"/>
              <a:t> </a:t>
            </a:r>
            <a:r>
              <a:rPr lang="en-US" dirty="0" err="1" smtClean="0"/>
              <a:t>godišnji</a:t>
            </a:r>
            <a:r>
              <a:rPr lang="en-US" dirty="0" smtClean="0"/>
              <a:t> </a:t>
            </a:r>
            <a:r>
              <a:rPr lang="en-US" dirty="0" err="1" smtClean="0"/>
              <a:t>izveštaj</a:t>
            </a:r>
            <a:r>
              <a:rPr lang="en-US" dirty="0" smtClean="0"/>
              <a:t> o </a:t>
            </a:r>
            <a:r>
              <a:rPr lang="en-US" dirty="0" err="1" smtClean="0"/>
              <a:t>poslovanju</a:t>
            </a:r>
            <a:r>
              <a:rPr lang="en-US" dirty="0" smtClean="0"/>
              <a:t> </a:t>
            </a:r>
            <a:r>
              <a:rPr lang="en-US" dirty="0" err="1" smtClean="0"/>
              <a:t>prikažu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b="1" dirty="0" err="1" smtClean="0"/>
              <a:t>jedan</a:t>
            </a:r>
            <a:r>
              <a:rPr lang="en-US" b="1" dirty="0" smtClean="0"/>
              <a:t> </a:t>
            </a:r>
            <a:r>
              <a:rPr lang="en-US" b="1" dirty="0" err="1" smtClean="0"/>
              <a:t>izveštaj</a:t>
            </a:r>
            <a:r>
              <a:rPr lang="en-US" b="1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sadrži</a:t>
            </a:r>
            <a:r>
              <a:rPr lang="en-US" dirty="0" smtClean="0"/>
              <a:t> </a:t>
            </a:r>
            <a:r>
              <a:rPr lang="en-US" dirty="0" err="1" smtClean="0"/>
              <a:t>informacije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značaja</a:t>
            </a:r>
            <a:r>
              <a:rPr lang="en-US" dirty="0" smtClean="0"/>
              <a:t> </a:t>
            </a:r>
            <a:r>
              <a:rPr lang="en-US" b="1" dirty="0" err="1" smtClean="0"/>
              <a:t>za</a:t>
            </a:r>
            <a:r>
              <a:rPr lang="en-US" b="1" dirty="0" smtClean="0"/>
              <a:t> </a:t>
            </a:r>
            <a:r>
              <a:rPr lang="en-US" b="1" dirty="0" err="1" smtClean="0"/>
              <a:t>ekonomsku</a:t>
            </a:r>
            <a:r>
              <a:rPr lang="en-US" b="1" dirty="0" smtClean="0"/>
              <a:t> </a:t>
            </a:r>
            <a:r>
              <a:rPr lang="en-US" b="1" dirty="0" err="1" smtClean="0"/>
              <a:t>celinu</a:t>
            </a:r>
            <a:r>
              <a:rPr lang="en-US" b="1" dirty="0" smtClean="0"/>
              <a:t>  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Izveštaj za statističke potrebe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</a:t>
            </a:r>
            <a:r>
              <a:rPr lang="sr-Latn-RS" dirty="0" smtClean="0"/>
              <a:t>ok do 29.2.2016.g. za sve obveznike</a:t>
            </a:r>
          </a:p>
          <a:p>
            <a:r>
              <a:rPr lang="sr-Latn-RS" dirty="0" smtClean="0"/>
              <a:t>Dostavlja se:</a:t>
            </a:r>
          </a:p>
          <a:p>
            <a:pPr>
              <a:buNone/>
            </a:pPr>
            <a:r>
              <a:rPr lang="sr-Latn-RS" dirty="0" smtClean="0"/>
              <a:t>	</a:t>
            </a:r>
            <a:r>
              <a:rPr lang="sr-Latn-RS" smtClean="0"/>
              <a:t>- Bilans </a:t>
            </a:r>
            <a:r>
              <a:rPr lang="sr-Latn-RS" dirty="0" smtClean="0"/>
              <a:t>stanja,</a:t>
            </a:r>
          </a:p>
          <a:p>
            <a:pPr>
              <a:buNone/>
            </a:pPr>
            <a:r>
              <a:rPr lang="sr-Latn-RS" dirty="0" smtClean="0"/>
              <a:t>	- Bilans uspeha i</a:t>
            </a:r>
          </a:p>
          <a:p>
            <a:pPr>
              <a:buNone/>
            </a:pPr>
            <a:r>
              <a:rPr lang="sr-Latn-RS" dirty="0" smtClean="0"/>
              <a:t>	- Statistički izveštaj</a:t>
            </a:r>
          </a:p>
          <a:p>
            <a:pPr>
              <a:buNone/>
            </a:pPr>
            <a:r>
              <a:rPr lang="sr-Latn-RS" dirty="0" smtClean="0"/>
              <a:t>• Ko se opredeli, u ovom roku može poslati konačne FI zajedno sa dokumentacijom iz čl. 34. Zakona o računovodstvu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/>
            </a:r>
            <a:br>
              <a:rPr lang="sr-Latn-RS" dirty="0" smtClean="0"/>
            </a:br>
            <a:r>
              <a:rPr lang="sr-Latn-RS" dirty="0" smtClean="0"/>
              <a:t/>
            </a:r>
            <a:br>
              <a:rPr lang="sr-Latn-RS" dirty="0" smtClean="0"/>
            </a:br>
            <a:r>
              <a:rPr lang="en-US" dirty="0" err="1" smtClean="0"/>
              <a:t>Privredna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, </a:t>
            </a:r>
            <a:r>
              <a:rPr lang="en-US" dirty="0" err="1" smtClean="0"/>
              <a:t>zadruge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preduzetnici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sr-Latn-RS" dirty="0" smtClean="0"/>
              <a:t>provere</a:t>
            </a:r>
            <a:r>
              <a:rPr lang="en-US" dirty="0" smtClean="0"/>
              <a:t>: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1)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li</a:t>
            </a:r>
            <a:r>
              <a:rPr lang="en-US" dirty="0" smtClean="0"/>
              <a:t> </a:t>
            </a:r>
            <a:r>
              <a:rPr lang="en-US" dirty="0" err="1" smtClean="0"/>
              <a:t>primenj</a:t>
            </a:r>
            <a:r>
              <a:rPr lang="sr-Latn-RS" dirty="0" smtClean="0"/>
              <a:t>uju odgovarajući okvir izveštavanja-</a:t>
            </a:r>
            <a:r>
              <a:rPr lang="en-US" dirty="0" smtClean="0"/>
              <a:t> MRS/MSFI, MSFI </a:t>
            </a:r>
            <a:r>
              <a:rPr lang="en-US" dirty="0" err="1" smtClean="0"/>
              <a:t>za</a:t>
            </a:r>
            <a:r>
              <a:rPr lang="en-US" dirty="0" smtClean="0"/>
              <a:t> MSP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Pravilnika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mikro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druga</a:t>
            </a:r>
            <a:r>
              <a:rPr lang="en-US" dirty="0" smtClean="0"/>
              <a:t> </a:t>
            </a:r>
            <a:r>
              <a:rPr lang="en-US" dirty="0" err="1" smtClean="0"/>
              <a:t>pravna</a:t>
            </a:r>
            <a:r>
              <a:rPr lang="en-US" dirty="0" smtClean="0"/>
              <a:t> </a:t>
            </a:r>
            <a:r>
              <a:rPr lang="en-US" dirty="0" err="1" smtClean="0"/>
              <a:t>lica</a:t>
            </a:r>
            <a:r>
              <a:rPr lang="en-US" dirty="0" smtClean="0"/>
              <a:t>, u </a:t>
            </a:r>
            <a:r>
              <a:rPr lang="en-US" dirty="0" err="1" smtClean="0"/>
              <a:t>zavisnosti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kriterijuma</a:t>
            </a:r>
            <a:r>
              <a:rPr lang="en-US" dirty="0" smtClean="0"/>
              <a:t> </a:t>
            </a:r>
            <a:r>
              <a:rPr lang="en-US" dirty="0" err="1" smtClean="0"/>
              <a:t>propisanih</a:t>
            </a:r>
            <a:r>
              <a:rPr lang="en-US" dirty="0" smtClean="0"/>
              <a:t> </a:t>
            </a:r>
            <a:r>
              <a:rPr lang="en-US" dirty="0" err="1" smtClean="0"/>
              <a:t>odredbama</a:t>
            </a:r>
            <a:r>
              <a:rPr lang="en-US" dirty="0" smtClean="0"/>
              <a:t> </a:t>
            </a:r>
            <a:r>
              <a:rPr lang="en-US" dirty="0" err="1" smtClean="0"/>
              <a:t>Zakona</a:t>
            </a:r>
            <a:r>
              <a:rPr lang="sr-Latn-RS" dirty="0" smtClean="0"/>
              <a:t> o računovodstvu</a:t>
            </a:r>
            <a:r>
              <a:rPr lang="en-US" dirty="0" smtClean="0"/>
              <a:t>;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2) </a:t>
            </a:r>
            <a:r>
              <a:rPr lang="en-US" dirty="0" err="1" smtClean="0"/>
              <a:t>nakon</a:t>
            </a:r>
            <a:r>
              <a:rPr lang="en-US" dirty="0" smtClean="0"/>
              <a:t> toga je </a:t>
            </a:r>
            <a:r>
              <a:rPr lang="en-US" dirty="0" err="1" smtClean="0"/>
              <a:t>potrebno</a:t>
            </a:r>
            <a:r>
              <a:rPr lang="en-US" dirty="0" smtClean="0"/>
              <a:t> </a:t>
            </a:r>
            <a:r>
              <a:rPr lang="sr-Latn-RS" dirty="0" smtClean="0"/>
              <a:t>proveriti </a:t>
            </a:r>
            <a:r>
              <a:rPr lang="en-US" dirty="0" err="1" smtClean="0"/>
              <a:t>usvoj</a:t>
            </a:r>
            <a:r>
              <a:rPr lang="sr-Latn-RS" dirty="0" smtClean="0"/>
              <a:t>enu</a:t>
            </a:r>
            <a:r>
              <a:rPr lang="en-US" dirty="0" smtClean="0"/>
              <a:t> </a:t>
            </a:r>
            <a:r>
              <a:rPr lang="en-US" dirty="0" err="1" smtClean="0"/>
              <a:t>odgovarajuću</a:t>
            </a:r>
            <a:r>
              <a:rPr lang="en-US" dirty="0" smtClean="0"/>
              <a:t> </a:t>
            </a:r>
            <a:r>
              <a:rPr lang="en-US" dirty="0" err="1" smtClean="0"/>
              <a:t>računovodstvenu</a:t>
            </a:r>
            <a:r>
              <a:rPr lang="en-US" dirty="0" smtClean="0"/>
              <a:t> </a:t>
            </a:r>
            <a:r>
              <a:rPr lang="en-US" dirty="0" err="1" smtClean="0"/>
              <a:t>politiku</a:t>
            </a:r>
            <a:r>
              <a:rPr lang="en-US" dirty="0" smtClean="0"/>
              <a:t> </a:t>
            </a:r>
            <a:r>
              <a:rPr lang="en-US" dirty="0" err="1" smtClean="0"/>
              <a:t>vrednovanja</a:t>
            </a:r>
            <a:r>
              <a:rPr lang="en-US" dirty="0" smtClean="0"/>
              <a:t> </a:t>
            </a:r>
            <a:r>
              <a:rPr lang="en-US" dirty="0" err="1" smtClean="0"/>
              <a:t>imovine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obaveza</a:t>
            </a:r>
            <a:r>
              <a:rPr lang="sr-Latn-RS" dirty="0" smtClean="0"/>
              <a:t>, ili doneti novu ukoliko je nema 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x-none" smtClean="0">
                <a:latin typeface="Arial" pitchFamily="34" charset="0"/>
                <a:cs typeface="Arial" pitchFamily="34" charset="0"/>
              </a:rPr>
              <a:t>NOVINE U </a:t>
            </a:r>
            <a:r>
              <a:rPr lang="sr-Latn-RS" dirty="0" smtClean="0">
                <a:latin typeface="Arial" pitchFamily="34" charset="0"/>
                <a:cs typeface="Arial" pitchFamily="34" charset="0"/>
              </a:rPr>
              <a:t>SASTAVLJANJU FI ZA 2015.G. U ODNOSU NA 2014.G.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RS" sz="4200" dirty="0" smtClean="0"/>
              <a:t>Obaveza elektronskog dostavljanja sa kvalifikovanim elektronskim potpisom za </a:t>
            </a:r>
            <a:r>
              <a:rPr lang="sr-Latn-RS" sz="4200" b="1" dirty="0" smtClean="0"/>
              <a:t>sve obveznike</a:t>
            </a:r>
          </a:p>
          <a:p>
            <a:r>
              <a:rPr lang="sr-Latn-RS" sz="4200" b="1" dirty="0" smtClean="0">
                <a:cs typeface="Arial" pitchFamily="34" charset="0"/>
              </a:rPr>
              <a:t>Prestao da važi stari Pravilnik za mala pravna lica</a:t>
            </a:r>
          </a:p>
          <a:p>
            <a:r>
              <a:rPr lang="sr-Latn-RS" sz="4200" dirty="0" smtClean="0">
                <a:cs typeface="Arial" pitchFamily="34" charset="0"/>
              </a:rPr>
              <a:t>Obavezna primena MSFI za MSP ili Pravilnika za mikro pravna lica (moguća i primena MRS/MSFI)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/>
            </a:r>
            <a:br>
              <a:rPr lang="sr-Latn-RS" dirty="0" smtClean="0"/>
            </a:br>
            <a:r>
              <a:rPr lang="sr-Latn-RS" dirty="0" smtClean="0"/>
              <a:t/>
            </a:r>
            <a:br>
              <a:rPr lang="sr-Latn-RS" dirty="0" smtClean="0"/>
            </a:br>
            <a:r>
              <a:rPr lang="en-US" dirty="0" err="1" smtClean="0"/>
              <a:t>Druga</a:t>
            </a:r>
            <a:r>
              <a:rPr lang="en-US" dirty="0" smtClean="0"/>
              <a:t> </a:t>
            </a:r>
            <a:r>
              <a:rPr lang="en-US" dirty="0" err="1" smtClean="0"/>
              <a:t>pravna</a:t>
            </a:r>
            <a:r>
              <a:rPr lang="en-US" dirty="0" smtClean="0"/>
              <a:t> </a:t>
            </a:r>
            <a:r>
              <a:rPr lang="en-US" dirty="0" err="1" smtClean="0"/>
              <a:t>lica</a:t>
            </a:r>
            <a:r>
              <a:rPr lang="en-US" dirty="0" smtClean="0"/>
              <a:t>,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sr-Latn-RS" dirty="0" smtClean="0"/>
              <a:t> provere</a:t>
            </a:r>
            <a:r>
              <a:rPr lang="en-US" dirty="0" smtClean="0"/>
              <a:t>: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1)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li</a:t>
            </a:r>
            <a:r>
              <a:rPr lang="en-US" dirty="0" smtClean="0"/>
              <a:t> </a:t>
            </a:r>
            <a:r>
              <a:rPr lang="sr-Latn-RS" dirty="0" smtClean="0"/>
              <a:t>primenjuju odgovarajući K</a:t>
            </a:r>
            <a:r>
              <a:rPr lang="en-US" dirty="0" smtClean="0"/>
              <a:t>o</a:t>
            </a:r>
            <a:r>
              <a:rPr lang="sr-Latn-RS" dirty="0" smtClean="0"/>
              <a:t>ntni okvir u zavisnosti od izabranog okvira za izveštavanje -MSFI za MSP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Pravilnik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mikro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druga</a:t>
            </a:r>
            <a:r>
              <a:rPr lang="en-US" dirty="0" smtClean="0"/>
              <a:t> </a:t>
            </a:r>
            <a:r>
              <a:rPr lang="en-US" dirty="0" err="1" smtClean="0"/>
              <a:t>pravna</a:t>
            </a:r>
            <a:r>
              <a:rPr lang="en-US" dirty="0" smtClean="0"/>
              <a:t> </a:t>
            </a:r>
            <a:r>
              <a:rPr lang="en-US" dirty="0" err="1" smtClean="0"/>
              <a:t>lica</a:t>
            </a:r>
            <a:endParaRPr lang="sr-Latn-R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2) </a:t>
            </a:r>
            <a:r>
              <a:rPr lang="en-US" dirty="0" err="1" smtClean="0"/>
              <a:t>nakon</a:t>
            </a:r>
            <a:r>
              <a:rPr lang="en-US" dirty="0" smtClean="0"/>
              <a:t> toga je </a:t>
            </a:r>
            <a:r>
              <a:rPr lang="en-US" dirty="0" err="1" smtClean="0"/>
              <a:t>potrebno</a:t>
            </a:r>
            <a:r>
              <a:rPr lang="en-US" dirty="0" smtClean="0"/>
              <a:t> </a:t>
            </a:r>
            <a:r>
              <a:rPr lang="sr-Latn-RS" dirty="0" smtClean="0"/>
              <a:t>proveriti </a:t>
            </a:r>
            <a:r>
              <a:rPr lang="en-US" dirty="0" err="1" smtClean="0"/>
              <a:t>usvoj</a:t>
            </a:r>
            <a:r>
              <a:rPr lang="sr-Latn-RS" dirty="0" smtClean="0"/>
              <a:t>enu</a:t>
            </a:r>
            <a:r>
              <a:rPr lang="en-US" dirty="0" smtClean="0"/>
              <a:t> </a:t>
            </a:r>
            <a:r>
              <a:rPr lang="en-US" dirty="0" err="1" smtClean="0"/>
              <a:t>odgovarajuću</a:t>
            </a:r>
            <a:r>
              <a:rPr lang="en-US" dirty="0" smtClean="0"/>
              <a:t> </a:t>
            </a:r>
            <a:r>
              <a:rPr lang="en-US" dirty="0" err="1" smtClean="0"/>
              <a:t>računovodstvenu</a:t>
            </a:r>
            <a:r>
              <a:rPr lang="en-US" dirty="0" smtClean="0"/>
              <a:t> </a:t>
            </a:r>
            <a:r>
              <a:rPr lang="en-US" dirty="0" err="1" smtClean="0"/>
              <a:t>politiku</a:t>
            </a:r>
            <a:r>
              <a:rPr lang="en-US" dirty="0" smtClean="0"/>
              <a:t> </a:t>
            </a:r>
            <a:r>
              <a:rPr lang="en-US" dirty="0" err="1" smtClean="0"/>
              <a:t>vrednovanja</a:t>
            </a:r>
            <a:r>
              <a:rPr lang="en-US" dirty="0" smtClean="0"/>
              <a:t> </a:t>
            </a:r>
            <a:r>
              <a:rPr lang="en-US" dirty="0" err="1" smtClean="0"/>
              <a:t>imovine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obaveza</a:t>
            </a:r>
            <a:r>
              <a:rPr lang="sr-Latn-RS" dirty="0" smtClean="0"/>
              <a:t>, ili doneti novu ukoliko je nema 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Član 2. stav 1. tačka 13) Zakona o računovodstvu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vi-VN" dirty="0" smtClean="0"/>
              <a:t>interna regulativa, u smislu ovog zakona, podrazumeva opšta akta koja donosi pravno lice, odnosno preduzetnik, a koja sadrže posebna uputstva i smernice za organizaciju računovodstva i vođenje poslovnih knjiga, računovodstvene politike za priznavanje, vrednovanje imovine i obaveza, prihoda i rashoda, kao i druga pitanja vođenja poslovnih knjiga i sastavljanja finansijskih izveštaja za koja je ovim zakonom propisano da se uređuju opštim aktom pravnog lica, odnosno preduzetnika. </a:t>
            </a:r>
          </a:p>
          <a:p>
            <a:endParaRPr lang="vi-VN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Član 7. Zakona o računovodstvu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vi-VN" b="1" dirty="0" smtClean="0"/>
              <a:t>Pravna lica, odnosno preduzetnici opštim aktom</a:t>
            </a:r>
            <a:r>
              <a:rPr lang="vi-VN" dirty="0" smtClean="0"/>
              <a:t>, u skladu sa ovim zakonom</a:t>
            </a:r>
            <a:r>
              <a:rPr lang="vi-VN" b="1" dirty="0" smtClean="0"/>
              <a:t>, uređuju organizaciju računovodstva</a:t>
            </a:r>
            <a:r>
              <a:rPr lang="vi-VN" dirty="0" smtClean="0"/>
              <a:t> na način koji omogućava sveobuhvatno evidentiranje, kao i sprečavanje i otkrivanje pogrešno evidentiranih poslovnih promena, uređuju interne računovodstvene kontrolne postupke, </a:t>
            </a:r>
            <a:r>
              <a:rPr lang="vi-VN" b="1" dirty="0" smtClean="0"/>
              <a:t>utvrđuju računovodstvene politike</a:t>
            </a:r>
            <a:r>
              <a:rPr lang="vi-VN" dirty="0" smtClean="0"/>
              <a:t>, određuju lica koja su odgovorna za zakonitost i ispravnost nastanka poslovne promene i sastavljanje i kontrolu računovodstvenih isprava o poslovnoj promeni, uređuju kretanje računovodstvenih isprava i utvrđuju rokove za njihovo dostavljanje na dalju obradu i knjiženje u poslovnim knjigama.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err="1" smtClean="0"/>
              <a:t>Iz</a:t>
            </a:r>
            <a:r>
              <a:rPr lang="en-US" b="1" i="1" dirty="0" smtClean="0"/>
              <a:t> </a:t>
            </a:r>
            <a:r>
              <a:rPr lang="en-US" b="1" i="1" dirty="0" err="1" smtClean="0"/>
              <a:t>Mišljenja</a:t>
            </a:r>
            <a:r>
              <a:rPr lang="en-US" b="1" i="1" dirty="0" smtClean="0"/>
              <a:t> </a:t>
            </a:r>
            <a:r>
              <a:rPr lang="sr-Latn-RS" b="1" i="1" dirty="0" smtClean="0"/>
              <a:t>MF</a:t>
            </a:r>
            <a:r>
              <a:rPr lang="en-US" b="1" i="1" dirty="0" smtClean="0"/>
              <a:t>, br. 011-00-1508/2014-16 </a:t>
            </a:r>
            <a:r>
              <a:rPr lang="en-US" b="1" i="1" dirty="0" err="1" smtClean="0"/>
              <a:t>od</a:t>
            </a:r>
            <a:r>
              <a:rPr lang="en-US" b="1" i="1" dirty="0" smtClean="0"/>
              <a:t> 22.12.2014. </a:t>
            </a:r>
            <a:r>
              <a:rPr lang="en-US" b="1" i="1" dirty="0" err="1" smtClean="0"/>
              <a:t>godine</a:t>
            </a:r>
            <a:r>
              <a:rPr lang="en-US" b="1" i="1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i="1" dirty="0" smtClean="0"/>
              <a:t>“</a:t>
            </a:r>
            <a:r>
              <a:rPr lang="en-US" i="1" dirty="0" err="1" smtClean="0"/>
              <a:t>Imajući</a:t>
            </a:r>
            <a:r>
              <a:rPr lang="en-US" i="1" dirty="0" smtClean="0"/>
              <a:t> u </a:t>
            </a:r>
            <a:r>
              <a:rPr lang="en-US" i="1" dirty="0" err="1" smtClean="0"/>
              <a:t>vidu</a:t>
            </a:r>
            <a:r>
              <a:rPr lang="en-US" i="1" dirty="0" smtClean="0"/>
              <a:t> </a:t>
            </a:r>
            <a:r>
              <a:rPr lang="en-US" i="1" dirty="0" err="1" smtClean="0"/>
              <a:t>navedeno</a:t>
            </a:r>
            <a:r>
              <a:rPr lang="en-US" i="1" dirty="0" smtClean="0"/>
              <a:t>, </a:t>
            </a:r>
            <a:r>
              <a:rPr lang="en-US" i="1" dirty="0" err="1" smtClean="0"/>
              <a:t>mišljenja</a:t>
            </a:r>
            <a:r>
              <a:rPr lang="en-US" i="1" dirty="0" smtClean="0"/>
              <a:t> </a:t>
            </a:r>
            <a:r>
              <a:rPr lang="en-US" i="1" dirty="0" err="1" smtClean="0"/>
              <a:t>smo</a:t>
            </a:r>
            <a:r>
              <a:rPr lang="en-US" i="1" dirty="0" smtClean="0"/>
              <a:t> </a:t>
            </a:r>
            <a:r>
              <a:rPr lang="en-US" i="1" dirty="0" err="1" smtClean="0"/>
              <a:t>da</a:t>
            </a:r>
            <a:r>
              <a:rPr lang="en-US" i="1" dirty="0" smtClean="0"/>
              <a:t> </a:t>
            </a:r>
            <a:r>
              <a:rPr lang="en-US" b="1" i="1" dirty="0" smtClean="0"/>
              <a:t>ne </a:t>
            </a:r>
            <a:r>
              <a:rPr lang="en-US" b="1" i="1" dirty="0" err="1" smtClean="0"/>
              <a:t>postoji</a:t>
            </a:r>
            <a:r>
              <a:rPr lang="en-US" b="1" i="1" dirty="0" smtClean="0"/>
              <a:t> </a:t>
            </a:r>
            <a:r>
              <a:rPr lang="en-US" b="1" i="1" dirty="0" err="1" smtClean="0"/>
              <a:t>zakonska</a:t>
            </a:r>
            <a:r>
              <a:rPr lang="en-US" b="1" i="1" dirty="0" smtClean="0"/>
              <a:t> </a:t>
            </a:r>
            <a:r>
              <a:rPr lang="en-US" b="1" i="1" dirty="0" err="1" smtClean="0"/>
              <a:t>obaveza</a:t>
            </a:r>
            <a:r>
              <a:rPr lang="en-US" b="1" i="1" dirty="0" smtClean="0"/>
              <a:t> </a:t>
            </a:r>
            <a:r>
              <a:rPr lang="en-US" b="1" i="1" dirty="0" err="1" smtClean="0"/>
              <a:t>da</a:t>
            </a:r>
            <a:r>
              <a:rPr lang="en-US" b="1" i="1" dirty="0" smtClean="0"/>
              <a:t> lice </a:t>
            </a:r>
            <a:r>
              <a:rPr lang="en-US" b="1" i="1" dirty="0" err="1" smtClean="0"/>
              <a:t>koje</a:t>
            </a:r>
            <a:r>
              <a:rPr lang="en-US" b="1" i="1" dirty="0" smtClean="0"/>
              <a:t> </a:t>
            </a:r>
            <a:r>
              <a:rPr lang="en-US" b="1" i="1" dirty="0" err="1" smtClean="0"/>
              <a:t>vodi</a:t>
            </a:r>
            <a:r>
              <a:rPr lang="en-US" b="1" i="1" dirty="0" smtClean="0"/>
              <a:t> </a:t>
            </a:r>
            <a:r>
              <a:rPr lang="en-US" b="1" i="1" dirty="0" err="1" smtClean="0"/>
              <a:t>poslovne</a:t>
            </a:r>
            <a:r>
              <a:rPr lang="en-US" b="1" i="1" dirty="0" smtClean="0"/>
              <a:t> </a:t>
            </a:r>
            <a:r>
              <a:rPr lang="en-US" b="1" i="1" dirty="0" err="1" smtClean="0"/>
              <a:t>knjige</a:t>
            </a:r>
            <a:r>
              <a:rPr lang="en-US" b="1" i="1" dirty="0" smtClean="0"/>
              <a:t> </a:t>
            </a:r>
            <a:r>
              <a:rPr lang="en-US" b="1" i="1" dirty="0" err="1" smtClean="0"/>
              <a:t>i</a:t>
            </a:r>
            <a:r>
              <a:rPr lang="en-US" b="1" i="1" dirty="0" smtClean="0"/>
              <a:t> </a:t>
            </a:r>
            <a:r>
              <a:rPr lang="en-US" b="1" i="1" dirty="0" err="1" smtClean="0"/>
              <a:t>sastavlja</a:t>
            </a:r>
            <a:r>
              <a:rPr lang="en-US" b="1" i="1" dirty="0" smtClean="0"/>
              <a:t> </a:t>
            </a:r>
            <a:r>
              <a:rPr lang="en-US" b="1" i="1" dirty="0" err="1" smtClean="0"/>
              <a:t>finansijske</a:t>
            </a:r>
            <a:r>
              <a:rPr lang="en-US" b="1" i="1" dirty="0" smtClean="0"/>
              <a:t> </a:t>
            </a:r>
            <a:r>
              <a:rPr lang="en-US" b="1" i="1" dirty="0" err="1" smtClean="0"/>
              <a:t>izveštaje</a:t>
            </a:r>
            <a:r>
              <a:rPr lang="en-US" b="1" i="1" dirty="0" smtClean="0"/>
              <a:t> </a:t>
            </a:r>
            <a:r>
              <a:rPr lang="en-US" b="1" i="1" dirty="0" err="1" smtClean="0"/>
              <a:t>poseduje</a:t>
            </a:r>
            <a:r>
              <a:rPr lang="en-US" b="1" i="1" dirty="0" smtClean="0"/>
              <a:t> </a:t>
            </a:r>
            <a:r>
              <a:rPr lang="en-US" b="1" i="1" dirty="0" err="1" smtClean="0"/>
              <a:t>bilo</a:t>
            </a:r>
            <a:r>
              <a:rPr lang="en-US" b="1" i="1" dirty="0" smtClean="0"/>
              <a:t> </a:t>
            </a:r>
            <a:r>
              <a:rPr lang="en-US" b="1" i="1" dirty="0" err="1" smtClean="0"/>
              <a:t>kakvu</a:t>
            </a:r>
            <a:r>
              <a:rPr lang="en-US" b="1" i="1" dirty="0" smtClean="0"/>
              <a:t> </a:t>
            </a:r>
            <a:r>
              <a:rPr lang="en-US" b="1" i="1" dirty="0" err="1" smtClean="0"/>
              <a:t>licencu</a:t>
            </a:r>
            <a:r>
              <a:rPr lang="en-US" i="1" dirty="0" smtClean="0"/>
              <a:t>, </a:t>
            </a:r>
            <a:r>
              <a:rPr lang="en-US" i="1" dirty="0" err="1" smtClean="0"/>
              <a:t>već</a:t>
            </a:r>
            <a:r>
              <a:rPr lang="en-US" i="1" dirty="0" smtClean="0"/>
              <a:t> je </a:t>
            </a:r>
            <a:r>
              <a:rPr lang="en-US" i="1" dirty="0" err="1" smtClean="0"/>
              <a:t>ovo</a:t>
            </a:r>
            <a:r>
              <a:rPr lang="en-US" i="1" dirty="0" smtClean="0"/>
              <a:t> </a:t>
            </a:r>
            <a:r>
              <a:rPr lang="en-US" i="1" dirty="0" err="1" smtClean="0"/>
              <a:t>pitanje</a:t>
            </a:r>
            <a:r>
              <a:rPr lang="en-US" i="1" dirty="0" smtClean="0"/>
              <a:t> u </a:t>
            </a:r>
            <a:r>
              <a:rPr lang="en-US" i="1" dirty="0" err="1" smtClean="0"/>
              <a:t>nadležnosti</a:t>
            </a:r>
            <a:r>
              <a:rPr lang="en-US" i="1" dirty="0" smtClean="0"/>
              <a:t> </a:t>
            </a:r>
            <a:r>
              <a:rPr lang="en-US" i="1" dirty="0" err="1" smtClean="0"/>
              <a:t>pravnog</a:t>
            </a:r>
            <a:r>
              <a:rPr lang="en-US" i="1" dirty="0" smtClean="0"/>
              <a:t> </a:t>
            </a:r>
            <a:r>
              <a:rPr lang="en-US" i="1" dirty="0" err="1" smtClean="0"/>
              <a:t>lica</a:t>
            </a:r>
            <a:r>
              <a:rPr lang="en-US" i="1" dirty="0" smtClean="0"/>
              <a:t>, </a:t>
            </a:r>
            <a:r>
              <a:rPr lang="en-US" i="1" dirty="0" err="1" smtClean="0"/>
              <a:t>odnosno</a:t>
            </a:r>
            <a:r>
              <a:rPr lang="en-US" i="1" dirty="0" smtClean="0"/>
              <a:t> </a:t>
            </a:r>
            <a:r>
              <a:rPr lang="en-US" i="1" dirty="0" err="1" smtClean="0"/>
              <a:t>preduzetnika</a:t>
            </a:r>
            <a:r>
              <a:rPr lang="en-US" i="1" dirty="0" smtClean="0"/>
              <a:t> </a:t>
            </a:r>
            <a:r>
              <a:rPr lang="en-US" i="1" dirty="0" err="1" smtClean="0"/>
              <a:t>koji</a:t>
            </a:r>
            <a:r>
              <a:rPr lang="en-US" i="1" dirty="0" smtClean="0"/>
              <a:t> </a:t>
            </a:r>
            <a:r>
              <a:rPr lang="en-US" i="1" dirty="0" err="1" smtClean="0"/>
              <a:t>opštim</a:t>
            </a:r>
            <a:r>
              <a:rPr lang="en-US" i="1" dirty="0" smtClean="0"/>
              <a:t> </a:t>
            </a:r>
            <a:r>
              <a:rPr lang="en-US" i="1" dirty="0" err="1" smtClean="0"/>
              <a:t>aktom</a:t>
            </a:r>
            <a:r>
              <a:rPr lang="en-US" i="1" dirty="0" smtClean="0"/>
              <a:t> </a:t>
            </a:r>
            <a:r>
              <a:rPr lang="en-US" i="1" dirty="0" err="1" smtClean="0"/>
              <a:t>treba</a:t>
            </a:r>
            <a:r>
              <a:rPr lang="en-US" i="1" dirty="0" smtClean="0"/>
              <a:t> </a:t>
            </a:r>
            <a:r>
              <a:rPr lang="en-US" i="1" dirty="0" err="1" smtClean="0"/>
              <a:t>bliže</a:t>
            </a:r>
            <a:r>
              <a:rPr lang="en-US" i="1" dirty="0" smtClean="0"/>
              <a:t> </a:t>
            </a:r>
            <a:r>
              <a:rPr lang="en-US" i="1" dirty="0" err="1" smtClean="0"/>
              <a:t>da</a:t>
            </a:r>
            <a:r>
              <a:rPr lang="en-US" i="1" dirty="0" smtClean="0"/>
              <a:t> </a:t>
            </a:r>
            <a:r>
              <a:rPr lang="en-US" i="1" dirty="0" err="1" smtClean="0"/>
              <a:t>uredi</a:t>
            </a:r>
            <a:r>
              <a:rPr lang="en-US" i="1" dirty="0" smtClean="0"/>
              <a:t> </a:t>
            </a:r>
            <a:r>
              <a:rPr lang="en-US" i="1" dirty="0" err="1" smtClean="0"/>
              <a:t>uslove</a:t>
            </a:r>
            <a:r>
              <a:rPr lang="en-US" i="1" dirty="0" smtClean="0"/>
              <a:t> </a:t>
            </a:r>
            <a:r>
              <a:rPr lang="en-US" i="1" dirty="0" err="1" smtClean="0"/>
              <a:t>koje</a:t>
            </a:r>
            <a:r>
              <a:rPr lang="en-US" i="1" dirty="0" smtClean="0"/>
              <a:t> </a:t>
            </a:r>
            <a:r>
              <a:rPr lang="en-US" i="1" dirty="0" err="1" smtClean="0"/>
              <a:t>mora</a:t>
            </a:r>
            <a:r>
              <a:rPr lang="en-US" i="1" dirty="0" smtClean="0"/>
              <a:t> </a:t>
            </a:r>
            <a:r>
              <a:rPr lang="en-US" i="1" dirty="0" err="1" smtClean="0"/>
              <a:t>ispunjavati</a:t>
            </a:r>
            <a:r>
              <a:rPr lang="en-US" i="1" dirty="0" smtClean="0"/>
              <a:t> lice </a:t>
            </a:r>
            <a:r>
              <a:rPr lang="en-US" i="1" dirty="0" err="1" smtClean="0"/>
              <a:t>iz</a:t>
            </a:r>
            <a:r>
              <a:rPr lang="en-US" i="1" dirty="0" smtClean="0"/>
              <a:t> </a:t>
            </a:r>
            <a:r>
              <a:rPr lang="en-US" i="1" dirty="0" err="1" smtClean="0"/>
              <a:t>člana</a:t>
            </a:r>
            <a:r>
              <a:rPr lang="en-US" i="1" dirty="0" smtClean="0"/>
              <a:t> 14. </a:t>
            </a:r>
            <a:r>
              <a:rPr lang="en-US" i="1" dirty="0" err="1" smtClean="0"/>
              <a:t>Zakona</a:t>
            </a:r>
            <a:r>
              <a:rPr lang="en-US" i="1" dirty="0" smtClean="0"/>
              <a:t>…"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x-none" dirty="0" smtClean="0">
                <a:latin typeface="Arial" pitchFamily="34" charset="0"/>
                <a:cs typeface="Arial" pitchFamily="34" charset="0"/>
              </a:rPr>
              <a:t>Računovodstvene politike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•</a:t>
            </a:r>
            <a:r>
              <a:rPr lang="x-none" dirty="0" smtClean="0"/>
              <a:t> </a:t>
            </a:r>
            <a:r>
              <a:rPr lang="en-US" dirty="0" smtClean="0"/>
              <a:t> </a:t>
            </a:r>
            <a:r>
              <a:rPr lang="x-none" dirty="0" err="1" smtClean="0">
                <a:latin typeface="Arial" pitchFamily="34" charset="0"/>
                <a:cs typeface="Arial" pitchFamily="34" charset="0"/>
              </a:rPr>
              <a:t>S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pecifični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principi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osnove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konvencije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pravila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prakse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usvojenih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strane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x-none" dirty="0" smtClean="0">
                <a:latin typeface="Arial" pitchFamily="34" charset="0"/>
                <a:cs typeface="Arial" pitchFamily="34" charset="0"/>
              </a:rPr>
              <a:t>društva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za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potrebe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sastavljanja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prezentacije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x-none" dirty="0" smtClean="0">
                <a:latin typeface="Arial" pitchFamily="34" charset="0"/>
                <a:cs typeface="Arial" pitchFamily="34" charset="0"/>
              </a:rPr>
              <a:t>FI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• </a:t>
            </a:r>
            <a:r>
              <a:rPr lang="x-none" dirty="0" smtClean="0">
                <a:latin typeface="Arial" pitchFamily="34" charset="0"/>
                <a:cs typeface="Arial" pitchFamily="34" charset="0"/>
              </a:rPr>
              <a:t> R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ukovodstvo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x-none" dirty="0" smtClean="0">
                <a:latin typeface="Arial" pitchFamily="34" charset="0"/>
                <a:cs typeface="Arial" pitchFamily="34" charset="0"/>
              </a:rPr>
              <a:t>društva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je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odgovorno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za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izbor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odgovarajućih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računovodstvenih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politika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• </a:t>
            </a:r>
            <a:r>
              <a:rPr lang="x-none" dirty="0" err="1" smtClean="0">
                <a:latin typeface="Arial" pitchFamily="34" charset="0"/>
                <a:cs typeface="Arial" pitchFamily="34" charset="0"/>
              </a:rPr>
              <a:t>J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ednom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odabrane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računovodstvene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politike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moraju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se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primenjivati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dosledno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buNone/>
            </a:pPr>
            <a:r>
              <a:rPr lang="x-none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za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slične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kategorije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x-none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- u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dužem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periodu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za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istu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kategoriju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vi-VN" dirty="0" smtClean="0">
                <a:latin typeface="+mn-lt"/>
              </a:rPr>
              <a:t>Kada treba promeniti određenu računovodstvenu politiku?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5029200" cy="4525963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latin typeface="Arial" pitchFamily="34" charset="0"/>
                <a:cs typeface="Arial" pitchFamily="34" charset="0"/>
              </a:rPr>
              <a:t>Obavezna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promena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x-none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Zahtevana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odgovarajućim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standardom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ili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interpretacijom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b="1" dirty="0" err="1" smtClean="0">
                <a:latin typeface="Arial" pitchFamily="34" charset="0"/>
                <a:cs typeface="Arial" pitchFamily="34" charset="0"/>
              </a:rPr>
              <a:t>Dobrovoljna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promena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x-none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Nije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zahtevana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ali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rezultuje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u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relevantnijim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pouzdanijim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FI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77000" y="1828800"/>
            <a:ext cx="1805806" cy="3883013"/>
          </a:xfrm>
          <a:prstGeom prst="rect">
            <a:avLst/>
          </a:prstGeom>
          <a:noFill/>
          <a:ln w="9525" cap="flat" cmpd="sng">
            <a:noFill/>
            <a:prstDash val="solid"/>
            <a:miter lim="800000"/>
            <a:headEnd type="none" w="med" len="med"/>
            <a:tailEnd type="none" w="med" len="med"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x-none" dirty="0" smtClean="0">
                <a:latin typeface="Arial" pitchFamily="34" charset="0"/>
                <a:cs typeface="Arial" pitchFamily="34" charset="0"/>
              </a:rPr>
              <a:t>Računovodstvene </a:t>
            </a:r>
            <a:r>
              <a:rPr lang="sr-Latn-RS" dirty="0" smtClean="0">
                <a:latin typeface="Arial" pitchFamily="34" charset="0"/>
                <a:cs typeface="Arial" pitchFamily="34" charset="0"/>
              </a:rPr>
              <a:t>procene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•</a:t>
            </a:r>
            <a:r>
              <a:rPr lang="x-none" dirty="0" smtClean="0"/>
              <a:t> </a:t>
            </a:r>
            <a:r>
              <a:rPr lang="en-US" dirty="0" smtClean="0"/>
              <a:t> </a:t>
            </a:r>
            <a:r>
              <a:rPr lang="sr-Latn-RS" dirty="0" smtClean="0">
                <a:latin typeface="Arial" pitchFamily="34" charset="0"/>
                <a:cs typeface="Arial" pitchFamily="34" charset="0"/>
              </a:rPr>
              <a:t>Procena podrazumeva prosuđivanje zasnovano na poslednjim dostupnim, pouzdanim informacijama.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• </a:t>
            </a:r>
            <a:r>
              <a:rPr lang="x-none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r-Latn-RS" dirty="0" smtClean="0">
                <a:latin typeface="Arial" pitchFamily="34" charset="0"/>
                <a:cs typeface="Arial" pitchFamily="34" charset="0"/>
              </a:rPr>
              <a:t>Razumne procene su ključni deo sastavljanja finansijskih izveštaja i ne smanjuju njihovu pouzdanost.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526188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>
                <a:latin typeface="Arial" pitchFamily="34" charset="0"/>
                <a:cs typeface="Arial" pitchFamily="34" charset="0"/>
              </a:rPr>
              <a:t>Promena računovodstve politike ili procene?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x-none" sz="3200" dirty="0" smtClean="0">
                <a:latin typeface="Arial" pitchFamily="34" charset="0"/>
                <a:cs typeface="Arial" pitchFamily="34" charset="0"/>
              </a:rPr>
              <a:t>POLITIKA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vi-VN" sz="3800" dirty="0" smtClean="0">
                <a:latin typeface="Arial" pitchFamily="34" charset="0"/>
                <a:cs typeface="Arial" pitchFamily="34" charset="0"/>
              </a:rPr>
              <a:t>Prelazak </a:t>
            </a:r>
            <a:r>
              <a:rPr lang="vi-VN" sz="3800" dirty="0">
                <a:latin typeface="Arial" pitchFamily="34" charset="0"/>
                <a:cs typeface="Arial" pitchFamily="34" charset="0"/>
              </a:rPr>
              <a:t>sa </a:t>
            </a:r>
            <a:r>
              <a:rPr lang="sr-Latn-RS" sz="3800" dirty="0">
                <a:latin typeface="Arial" pitchFamily="34" charset="0"/>
                <a:cs typeface="Arial" pitchFamily="34" charset="0"/>
              </a:rPr>
              <a:t>modela nabavne vrednosti na model revalorizacije/fer vrednosti za </a:t>
            </a:r>
            <a:r>
              <a:rPr lang="sr-Latn-RS" sz="3800" dirty="0" smtClean="0">
                <a:latin typeface="Arial" pitchFamily="34" charset="0"/>
                <a:cs typeface="Arial" pitchFamily="34" charset="0"/>
              </a:rPr>
              <a:t>naknadno </a:t>
            </a:r>
            <a:r>
              <a:rPr lang="sr-Latn-RS" sz="3800" dirty="0">
                <a:latin typeface="Arial" pitchFamily="34" charset="0"/>
                <a:cs typeface="Arial" pitchFamily="34" charset="0"/>
              </a:rPr>
              <a:t>vrednovanje OS</a:t>
            </a:r>
          </a:p>
          <a:p>
            <a:r>
              <a:rPr lang="sr-Latn-RS" sz="3500" dirty="0" smtClean="0">
                <a:latin typeface="Arial" pitchFamily="34" charset="0"/>
                <a:cs typeface="Arial" pitchFamily="34" charset="0"/>
              </a:rPr>
              <a:t>Promena metode izlaza sa zaliha</a:t>
            </a:r>
            <a:endParaRPr lang="vi-VN" sz="35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pPr algn="ctr"/>
            <a:r>
              <a:rPr lang="x-none" sz="3200" dirty="0" smtClean="0">
                <a:latin typeface="Arial" pitchFamily="34" charset="0"/>
                <a:cs typeface="Arial" pitchFamily="34" charset="0"/>
              </a:rPr>
              <a:t>PROCENA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Autofit/>
          </a:bodyPr>
          <a:lstStyle/>
          <a:p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Promena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korisnog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veka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upotrebe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Promena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vrednosti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rezidualnog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ostatka</a:t>
            </a:r>
            <a:endParaRPr lang="sr-Latn-RS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sr-Latn-RS" sz="3200" dirty="0" smtClean="0">
                <a:latin typeface="Arial" pitchFamily="34" charset="0"/>
                <a:cs typeface="Arial" pitchFamily="34" charset="0"/>
              </a:rPr>
              <a:t>Promena roka za IV potraživanja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Računovodstveni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tretman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promene</a:t>
            </a:r>
            <a:r>
              <a:rPr lang="x-none" dirty="0" smtClean="0">
                <a:latin typeface="Arial" pitchFamily="34" charset="0"/>
                <a:cs typeface="Arial" pitchFamily="34" charset="0"/>
              </a:rPr>
              <a:t> procene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Promena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računovodstvene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procene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nije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greška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niti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promena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računovodstvene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politike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taj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način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ne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utiče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na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prethodne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periode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već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samo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na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tekući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procena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nenaplativih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potraživanja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ili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na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tekući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buduće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periode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promena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korisnog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veka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upotrebe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r>
              <a:rPr lang="x-none" dirty="0" smtClean="0">
                <a:latin typeface="Arial" pitchFamily="34" charset="0"/>
                <a:cs typeface="Arial" pitchFamily="34" charset="0"/>
              </a:rPr>
              <a:t>K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orekcija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vrednosti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stavke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imovine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obaveza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uz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priznavanje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prihoda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rashoda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u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periodu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u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kome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je do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promene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došlo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Izostaje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korekcija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prethodnih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perioda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Računovodstveni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tretman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promene</a:t>
            </a:r>
            <a:r>
              <a:rPr lang="x-none" smtClean="0">
                <a:latin typeface="Arial" pitchFamily="34" charset="0"/>
                <a:cs typeface="Arial" pitchFamily="34" charset="0"/>
              </a:rPr>
              <a:t> </a:t>
            </a:r>
            <a:r>
              <a:rPr lang="sr-Latn-RS" dirty="0" smtClean="0">
                <a:latin typeface="Arial" pitchFamily="34" charset="0"/>
                <a:cs typeface="Arial" pitchFamily="34" charset="0"/>
              </a:rPr>
              <a:t>politike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Retrospektivno</a:t>
            </a:r>
          </a:p>
          <a:p>
            <a:r>
              <a:rPr lang="sr-Latn-RS" dirty="0" smtClean="0"/>
              <a:t>Ako je materijalno značajno preko rezultata ranijih godina</a:t>
            </a:r>
          </a:p>
          <a:p>
            <a:r>
              <a:rPr lang="sr-Latn-RS" dirty="0" smtClean="0"/>
              <a:t>Ako nije materijalno značajno preko prihoda / rashoda tekućeg perioda (računu 591 ili 691)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x-none" smtClean="0">
                <a:latin typeface="Arial" pitchFamily="34" charset="0"/>
                <a:cs typeface="Arial" pitchFamily="34" charset="0"/>
              </a:rPr>
              <a:t>OKVIR ZA FINANSIJSKO IZVEŠTAVANJE U 201</a:t>
            </a:r>
            <a:r>
              <a:rPr lang="sr-Latn-RS" smtClean="0">
                <a:latin typeface="Arial" pitchFamily="34" charset="0"/>
                <a:cs typeface="Arial" pitchFamily="34" charset="0"/>
              </a:rPr>
              <a:t>5</a:t>
            </a:r>
            <a:r>
              <a:rPr lang="x-none" smtClean="0">
                <a:latin typeface="Arial" pitchFamily="34" charset="0"/>
                <a:cs typeface="Arial" pitchFamily="34" charset="0"/>
              </a:rPr>
              <a:t>. GODINI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smtClean="0">
                <a:latin typeface="Arial" pitchFamily="34" charset="0"/>
                <a:cs typeface="Arial" pitchFamily="34" charset="0"/>
              </a:rPr>
              <a:t>Zakon o računovodstvu</a:t>
            </a:r>
          </a:p>
          <a:p>
            <a:r>
              <a:rPr lang="sr-Latn-RS" smtClean="0">
                <a:latin typeface="Arial" pitchFamily="34" charset="0"/>
                <a:cs typeface="Arial" pitchFamily="34" charset="0"/>
              </a:rPr>
              <a:t>Pravilnici o kontnom okviru </a:t>
            </a:r>
          </a:p>
          <a:p>
            <a:r>
              <a:rPr lang="en-US" smtClean="0">
                <a:latin typeface="Arial" pitchFamily="34" charset="0"/>
                <a:cs typeface="Arial" pitchFamily="34" charset="0"/>
              </a:rPr>
              <a:t>Pravilni</a:t>
            </a:r>
            <a:r>
              <a:rPr lang="sr-Latn-RS" smtClean="0">
                <a:latin typeface="Arial" pitchFamily="34" charset="0"/>
                <a:cs typeface="Arial" pitchFamily="34" charset="0"/>
              </a:rPr>
              <a:t>ci</a:t>
            </a:r>
            <a:r>
              <a:rPr lang="en-US" smtClean="0">
                <a:latin typeface="Arial" pitchFamily="34" charset="0"/>
                <a:cs typeface="Arial" pitchFamily="34" charset="0"/>
              </a:rPr>
              <a:t> o sadržini i formi obrazaca </a:t>
            </a:r>
            <a:r>
              <a:rPr lang="sr-Latn-RS" smtClean="0">
                <a:latin typeface="Arial" pitchFamily="34" charset="0"/>
                <a:cs typeface="Arial" pitchFamily="34" charset="0"/>
              </a:rPr>
              <a:t>FI</a:t>
            </a:r>
            <a:endParaRPr lang="x-none" smtClean="0">
              <a:latin typeface="Arial" pitchFamily="34" charset="0"/>
              <a:cs typeface="Arial" pitchFamily="34" charset="0"/>
            </a:endParaRPr>
          </a:p>
          <a:p>
            <a:r>
              <a:rPr lang="x-none" smtClean="0">
                <a:latin typeface="Arial" pitchFamily="34" charset="0"/>
                <a:cs typeface="Arial" pitchFamily="34" charset="0"/>
              </a:rPr>
              <a:t>MRS/MSFI </a:t>
            </a:r>
            <a:endParaRPr lang="sr-Latn-RS" smtClean="0">
              <a:latin typeface="Arial" pitchFamily="34" charset="0"/>
              <a:cs typeface="Arial" pitchFamily="34" charset="0"/>
            </a:endParaRPr>
          </a:p>
          <a:p>
            <a:r>
              <a:rPr lang="sr-Latn-RS" smtClean="0">
                <a:latin typeface="Arial" pitchFamily="34" charset="0"/>
                <a:cs typeface="Arial" pitchFamily="34" charset="0"/>
              </a:rPr>
              <a:t>MSFI za MSP</a:t>
            </a:r>
          </a:p>
          <a:p>
            <a:r>
              <a:rPr lang="sr-Latn-RS" smtClean="0">
                <a:latin typeface="Arial" pitchFamily="34" charset="0"/>
                <a:cs typeface="Arial" pitchFamily="34" charset="0"/>
              </a:rPr>
              <a:t>Pravilnik za mikro i druga pravna lica</a:t>
            </a:r>
            <a:endParaRPr lang="x-none" smtClean="0">
              <a:latin typeface="Arial" pitchFamily="34" charset="0"/>
              <a:cs typeface="Arial" pitchFamily="34" charset="0"/>
            </a:endParaRPr>
          </a:p>
          <a:p>
            <a:r>
              <a:rPr lang="x-none" smtClean="0">
                <a:latin typeface="Arial" pitchFamily="34" charset="0"/>
                <a:cs typeface="Arial" pitchFamily="34" charset="0"/>
              </a:rPr>
              <a:t>druga podzakonska akta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Materijalnost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</a:t>
            </a:r>
            <a:r>
              <a:rPr lang="sr-Latn-RS" dirty="0" smtClean="0"/>
              <a:t>tvrđuje se računovodstvenim politikama</a:t>
            </a:r>
          </a:p>
          <a:p>
            <a:r>
              <a:rPr lang="en-US" dirty="0" smtClean="0"/>
              <a:t>U</a:t>
            </a:r>
            <a:r>
              <a:rPr lang="sr-Latn-RS" dirty="0" smtClean="0"/>
              <a:t> apsolutnom ili relativnom iznosu od:</a:t>
            </a:r>
          </a:p>
          <a:p>
            <a:pPr>
              <a:buNone/>
            </a:pPr>
            <a:r>
              <a:rPr lang="sr-Latn-RS" dirty="0" smtClean="0"/>
              <a:t>	- prihoda (poslovnih ili ukupnih) npr. 0,5-2%</a:t>
            </a:r>
          </a:p>
          <a:p>
            <a:pPr>
              <a:buNone/>
            </a:pPr>
            <a:r>
              <a:rPr lang="sr-Latn-RS" dirty="0" smtClean="0"/>
              <a:t>	- imovine npr. 1-2%</a:t>
            </a:r>
          </a:p>
          <a:p>
            <a:pPr>
              <a:buNone/>
            </a:pPr>
            <a:r>
              <a:rPr lang="sr-Latn-RS" dirty="0" smtClean="0"/>
              <a:t>	- dobit pre oporezivanja npr 5-10%</a:t>
            </a:r>
          </a:p>
          <a:p>
            <a:pPr>
              <a:buNone/>
            </a:pPr>
            <a:r>
              <a:rPr lang="sr-Latn-RS" dirty="0" smtClean="0"/>
              <a:t>	- rashod (poslovni ili ukupni) npr 1%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x-none" dirty="0" smtClean="0">
                <a:latin typeface="Arial" pitchFamily="34" charset="0"/>
                <a:cs typeface="Arial" pitchFamily="34" charset="0"/>
              </a:rPr>
              <a:t>Obelodanjivanje u Napomenama uz FI 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Priroda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iznos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promene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koja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ima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značajan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uticaj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na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tekući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period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ili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se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očekuje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da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će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imati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značajan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uticaj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u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narednim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periodima</a:t>
            </a:r>
            <a:endParaRPr lang="en-US" sz="3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Ukoliko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nije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moguće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kvantifikovati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efekat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koji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se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očekuje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u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budućim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periodima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ta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činjenica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se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mora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prezentirati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Izbor računovodstvene politike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r-Latn-RS" dirty="0" smtClean="0"/>
              <a:t>U zavisnosti od primene:</a:t>
            </a:r>
          </a:p>
          <a:p>
            <a:endParaRPr lang="sr-Latn-RS" dirty="0" smtClean="0"/>
          </a:p>
          <a:p>
            <a:r>
              <a:rPr lang="sr-Latn-RS" dirty="0" smtClean="0"/>
              <a:t>MRS/MSFI</a:t>
            </a:r>
          </a:p>
          <a:p>
            <a:endParaRPr lang="sr-Latn-RS" dirty="0" smtClean="0"/>
          </a:p>
          <a:p>
            <a:r>
              <a:rPr lang="en-US" dirty="0" smtClean="0"/>
              <a:t>M</a:t>
            </a:r>
            <a:r>
              <a:rPr lang="sr-Latn-RS" dirty="0" smtClean="0"/>
              <a:t>SFI za MSP</a:t>
            </a:r>
          </a:p>
          <a:p>
            <a:endParaRPr lang="sr-Latn-RS" dirty="0" smtClean="0"/>
          </a:p>
          <a:p>
            <a:r>
              <a:rPr lang="sr-Latn-RS" dirty="0" smtClean="0"/>
              <a:t>Pravilnik za mikro i druga pravna lica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MRS/MSFI </a:t>
            </a:r>
            <a:br>
              <a:rPr lang="sr-Latn-RS" dirty="0" smtClean="0"/>
            </a:br>
            <a:r>
              <a:rPr lang="sr-Latn-RS" dirty="0" smtClean="0"/>
              <a:t>(šta ako nešto nije propisano?)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r-Latn-RS" sz="2600" dirty="0" smtClean="0"/>
              <a:t>MRS 8 - </a:t>
            </a:r>
            <a:r>
              <a:rPr lang="vi-VN" sz="2600" dirty="0" smtClean="0"/>
              <a:t>Kada se </a:t>
            </a:r>
            <a:r>
              <a:rPr lang="sr-Latn-RS" sz="2600" dirty="0" smtClean="0"/>
              <a:t>MRS/MSFI </a:t>
            </a:r>
            <a:r>
              <a:rPr lang="vi-VN" sz="2600" dirty="0" smtClean="0"/>
              <a:t>ne bavi posebno nekom transakcijom, drugim događajem ili uslovom, rukovodstvo entiteta treba da koristi prosuđivanje pri razradi i primeni računovodstvene politike </a:t>
            </a:r>
            <a:endParaRPr lang="sr-Latn-RS" sz="2600" dirty="0" smtClean="0"/>
          </a:p>
          <a:p>
            <a:r>
              <a:rPr lang="vi-VN" sz="2600" dirty="0" smtClean="0"/>
              <a:t>Pri prosuđivanja, rukovodstvo razmatra</a:t>
            </a:r>
            <a:r>
              <a:rPr lang="sr-Latn-RS" sz="2600" dirty="0" smtClean="0"/>
              <a:t> primenljivost sledećih izvora, prema opadajućem redosledu:</a:t>
            </a:r>
          </a:p>
          <a:p>
            <a:pPr lvl="1"/>
            <a:r>
              <a:rPr lang="sr-Latn-RS" sz="2600" dirty="0" smtClean="0"/>
              <a:t>Druge MRS/MSFI koji se bave sličnim pitanjima; i</a:t>
            </a:r>
          </a:p>
          <a:p>
            <a:pPr lvl="1"/>
            <a:r>
              <a:rPr lang="sr-Latn-RS" sz="2600" dirty="0" smtClean="0"/>
              <a:t>Okvir za finansijsko izveštavanje.</a:t>
            </a:r>
            <a:endParaRPr lang="en-US" sz="2600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600" y="427038"/>
            <a:ext cx="753717" cy="990600"/>
          </a:xfrm>
          <a:prstGeom prst="roundRect">
            <a:avLst>
              <a:gd name="adj" fmla="val 8594"/>
            </a:avLst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MSFI za MSP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vi-VN" dirty="0" smtClean="0"/>
              <a:t>Odeljak 10.4 Kada se MSFI za MSP ne bavi posebno nekom transakcijom, drugim događajem ili uslovom, rukovodstvo entiteta treba da koristi prosuđivanje pri razradi i primeni računovodstvene politike </a:t>
            </a:r>
            <a:endParaRPr lang="sr-Latn-RS" dirty="0" smtClean="0"/>
          </a:p>
          <a:p>
            <a:r>
              <a:rPr lang="vi-VN" dirty="0" smtClean="0"/>
              <a:t>Odeljak 10.6 Pri vršenju prosuđivanja opisanog u paragrafu 10.4, rukovodstvo može takođe da razmatra zahteve i uputstva iz MRS/MSFI koja se bave sličnim i povezanim pitanjima.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70087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Pravilnik za mikro i druga pravna lica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 </a:t>
            </a:r>
            <a:r>
              <a:rPr lang="en-US" dirty="0" err="1" smtClean="0"/>
              <a:t>slučaju</a:t>
            </a:r>
            <a:r>
              <a:rPr lang="en-US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konkretnu</a:t>
            </a:r>
            <a:r>
              <a:rPr lang="en-US" dirty="0" smtClean="0"/>
              <a:t> </a:t>
            </a:r>
            <a:r>
              <a:rPr lang="en-US" dirty="0" err="1" smtClean="0"/>
              <a:t>situaciju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transakciju</a:t>
            </a:r>
            <a:r>
              <a:rPr lang="en-US" dirty="0" smtClean="0"/>
              <a:t> </a:t>
            </a:r>
            <a:r>
              <a:rPr lang="en-US" dirty="0" err="1" smtClean="0"/>
              <a:t>nisu</a:t>
            </a:r>
            <a:r>
              <a:rPr lang="en-US" dirty="0" smtClean="0"/>
              <a:t> </a:t>
            </a:r>
            <a:r>
              <a:rPr lang="en-US" dirty="0" err="1" smtClean="0"/>
              <a:t>propisana</a:t>
            </a:r>
            <a:r>
              <a:rPr lang="en-US" dirty="0" smtClean="0"/>
              <a:t> </a:t>
            </a:r>
            <a:r>
              <a:rPr lang="en-US" dirty="0" err="1" smtClean="0"/>
              <a:t>odgovarajuća</a:t>
            </a:r>
            <a:r>
              <a:rPr lang="en-US" dirty="0" smtClean="0"/>
              <a:t> </a:t>
            </a:r>
            <a:r>
              <a:rPr lang="en-US" dirty="0" err="1" smtClean="0"/>
              <a:t>načela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pravila</a:t>
            </a:r>
            <a:r>
              <a:rPr lang="en-US" dirty="0" smtClean="0"/>
              <a:t> </a:t>
            </a:r>
            <a:r>
              <a:rPr lang="en-US" dirty="0" err="1" smtClean="0"/>
              <a:t>odredbama</a:t>
            </a:r>
            <a:r>
              <a:rPr lang="en-US" dirty="0" smtClean="0"/>
              <a:t> </a:t>
            </a:r>
            <a:r>
              <a:rPr lang="en-US" dirty="0" err="1" smtClean="0"/>
              <a:t>ovog</a:t>
            </a:r>
            <a:r>
              <a:rPr lang="en-US" dirty="0" smtClean="0"/>
              <a:t> </a:t>
            </a:r>
            <a:r>
              <a:rPr lang="en-US" dirty="0" err="1" smtClean="0"/>
              <a:t>pravilnika</a:t>
            </a:r>
            <a:r>
              <a:rPr lang="en-US" dirty="0" smtClean="0"/>
              <a:t>, </a:t>
            </a:r>
            <a:r>
              <a:rPr lang="en-US" dirty="0" err="1" smtClean="0"/>
              <a:t>poslovni</a:t>
            </a:r>
            <a:r>
              <a:rPr lang="en-US" dirty="0" smtClean="0"/>
              <a:t> </a:t>
            </a:r>
            <a:r>
              <a:rPr lang="en-US" dirty="0" err="1" smtClean="0"/>
              <a:t>subjekt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primeniti</a:t>
            </a:r>
            <a:r>
              <a:rPr lang="en-US" dirty="0" smtClean="0"/>
              <a:t> </a:t>
            </a:r>
            <a:r>
              <a:rPr lang="en-US" dirty="0" err="1" smtClean="0"/>
              <a:t>kriterijume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priznavanje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vrednovanje</a:t>
            </a:r>
            <a:r>
              <a:rPr lang="en-US" dirty="0" smtClean="0"/>
              <a:t> </a:t>
            </a:r>
            <a:r>
              <a:rPr lang="en-US" dirty="0" err="1" smtClean="0"/>
              <a:t>imovine</a:t>
            </a:r>
            <a:r>
              <a:rPr lang="en-US" dirty="0" smtClean="0"/>
              <a:t>, </a:t>
            </a:r>
            <a:r>
              <a:rPr lang="en-US" dirty="0" err="1" smtClean="0"/>
              <a:t>obaveza</a:t>
            </a:r>
            <a:r>
              <a:rPr lang="en-US" dirty="0" smtClean="0"/>
              <a:t>, </a:t>
            </a:r>
            <a:r>
              <a:rPr lang="en-US" dirty="0" err="1" smtClean="0"/>
              <a:t>prihoda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rashoda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rezultata</a:t>
            </a:r>
            <a:r>
              <a:rPr lang="en-US" dirty="0" smtClean="0"/>
              <a:t> </a:t>
            </a:r>
            <a:r>
              <a:rPr lang="en-US" dirty="0" err="1" smtClean="0"/>
              <a:t>poslovanja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propisani</a:t>
            </a:r>
            <a:r>
              <a:rPr lang="en-US" dirty="0" smtClean="0"/>
              <a:t> MSFI </a:t>
            </a:r>
            <a:r>
              <a:rPr lang="en-US" dirty="0" err="1" smtClean="0"/>
              <a:t>za</a:t>
            </a:r>
            <a:r>
              <a:rPr lang="en-US" dirty="0" smtClean="0"/>
              <a:t> MSP.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Osvrt na novine koje su u primeni od sastavljanja FI za 2014.g.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err="1" smtClean="0"/>
              <a:t>Ukidanje</a:t>
            </a:r>
            <a:r>
              <a:rPr lang="en-US" b="1" dirty="0" smtClean="0"/>
              <a:t> </a:t>
            </a:r>
            <a:r>
              <a:rPr lang="en-US" b="1" dirty="0" err="1" smtClean="0"/>
              <a:t>mogućnosti</a:t>
            </a:r>
            <a:r>
              <a:rPr lang="en-US" b="1" dirty="0" smtClean="0"/>
              <a:t> </a:t>
            </a:r>
            <a:r>
              <a:rPr lang="en-US" b="1" dirty="0" err="1" smtClean="0"/>
              <a:t>prenosa</a:t>
            </a:r>
            <a:r>
              <a:rPr lang="en-US" b="1" dirty="0" smtClean="0"/>
              <a:t> </a:t>
            </a:r>
            <a:r>
              <a:rPr lang="en-US" b="1" dirty="0" err="1" smtClean="0"/>
              <a:t>neto</a:t>
            </a:r>
            <a:r>
              <a:rPr lang="en-US" b="1" dirty="0" smtClean="0"/>
              <a:t> </a:t>
            </a:r>
            <a:r>
              <a:rPr lang="en-US" b="1" dirty="0" err="1" smtClean="0"/>
              <a:t>efekata</a:t>
            </a:r>
            <a:r>
              <a:rPr lang="en-US" b="1" dirty="0" smtClean="0"/>
              <a:t> </a:t>
            </a:r>
            <a:r>
              <a:rPr lang="en-US" b="1" dirty="0" err="1" smtClean="0"/>
              <a:t>razgraničenih</a:t>
            </a:r>
            <a:r>
              <a:rPr lang="en-US" b="1" dirty="0" smtClean="0"/>
              <a:t> </a:t>
            </a:r>
            <a:r>
              <a:rPr lang="en-US" b="1" dirty="0" err="1" smtClean="0"/>
              <a:t>kursnih</a:t>
            </a:r>
            <a:r>
              <a:rPr lang="en-US" b="1" dirty="0" smtClean="0"/>
              <a:t> </a:t>
            </a:r>
            <a:r>
              <a:rPr lang="en-US" b="1" dirty="0" err="1" smtClean="0"/>
              <a:t>razlika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valutne</a:t>
            </a:r>
            <a:r>
              <a:rPr lang="en-US" b="1" dirty="0" smtClean="0"/>
              <a:t> </a:t>
            </a:r>
            <a:r>
              <a:rPr lang="en-US" b="1" dirty="0" err="1" smtClean="0"/>
              <a:t>klauzule</a:t>
            </a:r>
            <a:endParaRPr lang="sr-Latn-RS" b="1" dirty="0" smtClean="0"/>
          </a:p>
          <a:p>
            <a:r>
              <a:rPr lang="es-ES" dirty="0" err="1" smtClean="0"/>
              <a:t>Gubitak</a:t>
            </a:r>
            <a:r>
              <a:rPr lang="es-ES" dirty="0" smtClean="0"/>
              <a:t> </a:t>
            </a:r>
            <a:r>
              <a:rPr lang="es-ES" dirty="0" err="1" smtClean="0"/>
              <a:t>iznad</a:t>
            </a:r>
            <a:r>
              <a:rPr lang="es-ES" dirty="0" smtClean="0"/>
              <a:t> </a:t>
            </a:r>
            <a:r>
              <a:rPr lang="es-ES" dirty="0" err="1" smtClean="0"/>
              <a:t>visine</a:t>
            </a:r>
            <a:r>
              <a:rPr lang="es-ES" dirty="0" smtClean="0"/>
              <a:t> </a:t>
            </a:r>
            <a:r>
              <a:rPr lang="es-ES" dirty="0" err="1" smtClean="0"/>
              <a:t>kapitala</a:t>
            </a:r>
            <a:r>
              <a:rPr lang="es-ES" dirty="0" smtClean="0"/>
              <a:t> se </a:t>
            </a:r>
            <a:r>
              <a:rPr lang="es-ES" dirty="0" err="1" smtClean="0"/>
              <a:t>evidentira</a:t>
            </a:r>
            <a:r>
              <a:rPr lang="es-ES" dirty="0" smtClean="0"/>
              <a:t> u </a:t>
            </a:r>
            <a:r>
              <a:rPr lang="es-ES" dirty="0" err="1" smtClean="0"/>
              <a:t>pasivi</a:t>
            </a:r>
            <a:r>
              <a:rPr lang="sr-Latn-RS" dirty="0" smtClean="0"/>
              <a:t> (</a:t>
            </a:r>
            <a:r>
              <a:rPr lang="sr-Latn-RS" b="1" dirty="0" smtClean="0"/>
              <a:t>ukinut račun 290</a:t>
            </a:r>
            <a:r>
              <a:rPr lang="sr-Latn-RS" dirty="0" smtClean="0"/>
              <a:t>)</a:t>
            </a:r>
          </a:p>
          <a:p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računima</a:t>
            </a:r>
            <a:r>
              <a:rPr lang="en-US" dirty="0" smtClean="0"/>
              <a:t> </a:t>
            </a:r>
            <a:r>
              <a:rPr lang="en-US" dirty="0" err="1" smtClean="0"/>
              <a:t>grupe</a:t>
            </a:r>
            <a:r>
              <a:rPr lang="en-US" dirty="0" smtClean="0"/>
              <a:t> 14 </a:t>
            </a:r>
            <a:r>
              <a:rPr lang="en-US" dirty="0" err="1" smtClean="0"/>
              <a:t>pravna</a:t>
            </a:r>
            <a:r>
              <a:rPr lang="en-US" dirty="0" smtClean="0"/>
              <a:t> </a:t>
            </a:r>
            <a:r>
              <a:rPr lang="en-US" dirty="0" err="1" smtClean="0"/>
              <a:t>lica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primenjuju</a:t>
            </a:r>
            <a:r>
              <a:rPr lang="en-US" dirty="0" smtClean="0"/>
              <a:t> MSFI </a:t>
            </a:r>
            <a:r>
              <a:rPr lang="en-US" dirty="0" err="1" smtClean="0"/>
              <a:t>za</a:t>
            </a:r>
            <a:r>
              <a:rPr lang="en-US" dirty="0" smtClean="0"/>
              <a:t> MSP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Pravilnik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mikro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druga</a:t>
            </a:r>
            <a:r>
              <a:rPr lang="en-US" dirty="0" smtClean="0"/>
              <a:t> </a:t>
            </a:r>
            <a:r>
              <a:rPr lang="en-US" dirty="0" err="1" smtClean="0"/>
              <a:t>pravna</a:t>
            </a:r>
            <a:r>
              <a:rPr lang="en-US" dirty="0" smtClean="0"/>
              <a:t> </a:t>
            </a:r>
            <a:r>
              <a:rPr lang="en-US" dirty="0" err="1" smtClean="0"/>
              <a:t>lica</a:t>
            </a:r>
            <a:r>
              <a:rPr lang="en-US" dirty="0" smtClean="0"/>
              <a:t> </a:t>
            </a:r>
            <a:r>
              <a:rPr lang="en-US" b="1" dirty="0" err="1" smtClean="0"/>
              <a:t>iskazuju</a:t>
            </a:r>
            <a:r>
              <a:rPr lang="en-US" b="1" dirty="0" smtClean="0"/>
              <a:t> </a:t>
            </a:r>
            <a:r>
              <a:rPr lang="en-US" b="1" dirty="0" err="1" smtClean="0"/>
              <a:t>samo</a:t>
            </a:r>
            <a:r>
              <a:rPr lang="en-US" b="1" dirty="0" smtClean="0"/>
              <a:t> </a:t>
            </a:r>
            <a:r>
              <a:rPr lang="en-US" b="1" dirty="0" err="1" smtClean="0"/>
              <a:t>sredstva</a:t>
            </a:r>
            <a:r>
              <a:rPr lang="en-US" b="1" dirty="0" smtClean="0"/>
              <a:t> </a:t>
            </a:r>
            <a:r>
              <a:rPr lang="en-US" b="1" dirty="0" err="1" smtClean="0"/>
              <a:t>kupljena</a:t>
            </a:r>
            <a:r>
              <a:rPr lang="en-US" b="1" dirty="0" smtClean="0"/>
              <a:t> </a:t>
            </a:r>
            <a:r>
              <a:rPr lang="en-US" b="1" dirty="0" err="1" smtClean="0"/>
              <a:t>radi</a:t>
            </a:r>
            <a:r>
              <a:rPr lang="en-US" b="1" dirty="0" smtClean="0"/>
              <a:t> </a:t>
            </a:r>
            <a:r>
              <a:rPr lang="en-US" b="1" dirty="0" err="1" smtClean="0"/>
              <a:t>prodaje</a:t>
            </a:r>
            <a:endParaRPr lang="sr-Latn-RS" b="1" dirty="0" smtClean="0"/>
          </a:p>
          <a:p>
            <a:r>
              <a:rPr lang="en-US" b="1" dirty="0" smtClean="0"/>
              <a:t>U</a:t>
            </a:r>
            <a:r>
              <a:rPr lang="sr-Latn-RS" b="1" dirty="0" smtClean="0"/>
              <a:t>kinuto knjiženje prihoda po osnovu razlike FV i carinske osnovice</a:t>
            </a:r>
          </a:p>
          <a:p>
            <a:r>
              <a:rPr lang="sr-Latn-RS" dirty="0" smtClean="0"/>
              <a:t>Nova grupa računa 05 - Dugoročna potraživanja i 03 – Biološka sredstva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Prelazak na MSFI za MSP – Odeljak 35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vi-VN" dirty="0" smtClean="0"/>
              <a:t>zahteva se da entitet </a:t>
            </a:r>
            <a:r>
              <a:rPr lang="vi-VN" b="1" dirty="0" smtClean="0"/>
              <a:t>obelodani, u kompletnom setu </a:t>
            </a:r>
            <a:r>
              <a:rPr lang="sr-Latn-RS" b="1" dirty="0" smtClean="0"/>
              <a:t>FI</a:t>
            </a:r>
            <a:r>
              <a:rPr lang="vi-VN" b="1" dirty="0" smtClean="0"/>
              <a:t>, uporedne informacije </a:t>
            </a:r>
            <a:r>
              <a:rPr lang="vi-VN" dirty="0" smtClean="0"/>
              <a:t>u pogledu prethodnog uporednog perioda za sve monetarne iznose prezentovane u </a:t>
            </a:r>
            <a:r>
              <a:rPr lang="sr-Latn-RS" dirty="0" smtClean="0"/>
              <a:t>FI </a:t>
            </a:r>
            <a:r>
              <a:rPr lang="vi-VN" dirty="0" smtClean="0"/>
              <a:t>kao i određene uporedne narativne i deskriptivne informacije. Entitet može prezentovati uporedne informacije u pogledu jednog ili više uporedivih prethodnih perioda. </a:t>
            </a:r>
            <a:endParaRPr lang="sr-Latn-RS" dirty="0" smtClean="0"/>
          </a:p>
          <a:p>
            <a:r>
              <a:rPr lang="sr-Latn-RS" b="1" dirty="0" smtClean="0"/>
              <a:t>D</a:t>
            </a:r>
            <a:r>
              <a:rPr lang="vi-VN" b="1" dirty="0" smtClean="0"/>
              <a:t>atum prelaska na MSFI za MSP </a:t>
            </a:r>
            <a:r>
              <a:rPr lang="vi-VN" dirty="0" smtClean="0"/>
              <a:t>entiteta je najraniji period za koji entitet prezentuje potpune uporedne informacije u skladu sa MSFI za MSP u svojim prvim finansijskim izveštajima koji su usklađeni sa MSFI za MSP, kada je to relevantno za razumevanje </a:t>
            </a:r>
            <a:r>
              <a:rPr lang="sr-Latn-RS" dirty="0" smtClean="0"/>
              <a:t>FI </a:t>
            </a:r>
            <a:r>
              <a:rPr lang="vi-VN" dirty="0" smtClean="0"/>
              <a:t>za tekući period. 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/>
            </a:r>
            <a:br>
              <a:rPr lang="sr-Latn-RS" dirty="0" smtClean="0"/>
            </a:br>
            <a:r>
              <a:rPr lang="sr-Latn-RS" dirty="0" smtClean="0"/>
              <a:t>U</a:t>
            </a:r>
            <a:r>
              <a:rPr lang="en-US" dirty="0" smtClean="0"/>
              <a:t> </a:t>
            </a:r>
            <a:r>
              <a:rPr lang="en-US" dirty="0" err="1" smtClean="0"/>
              <a:t>Bilansu</a:t>
            </a:r>
            <a:r>
              <a:rPr lang="en-US" dirty="0" smtClean="0"/>
              <a:t> </a:t>
            </a:r>
            <a:r>
              <a:rPr lang="en-US" dirty="0" err="1" smtClean="0"/>
              <a:t>stanja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datum </a:t>
            </a:r>
            <a:r>
              <a:rPr lang="en-US" dirty="0" err="1" smtClean="0"/>
              <a:t>prelaska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MSFI </a:t>
            </a:r>
            <a:r>
              <a:rPr lang="en-US" dirty="0" err="1" smtClean="0"/>
              <a:t>za</a:t>
            </a:r>
            <a:r>
              <a:rPr lang="en-US" dirty="0" smtClean="0"/>
              <a:t> MSP </a:t>
            </a:r>
            <a:r>
              <a:rPr lang="sr-Latn-RS" dirty="0" smtClean="0"/>
              <a:t>entitet treba da</a:t>
            </a:r>
            <a:r>
              <a:rPr lang="en-US" dirty="0" smtClean="0"/>
              <a:t>: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sr-Latn-RS" sz="4200" dirty="0" smtClean="0"/>
              <a:t>(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a)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prizna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sva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sredstva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obaveze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čije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priznavanje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zahteva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MSFI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za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MSP; </a:t>
            </a:r>
          </a:p>
          <a:p>
            <a:endParaRPr lang="en-US" sz="45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4500" dirty="0" smtClean="0">
                <a:latin typeface="Arial" pitchFamily="34" charset="0"/>
                <a:cs typeface="Arial" pitchFamily="34" charset="0"/>
              </a:rPr>
              <a:t>(b) ne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vrši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priznavanje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stavki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kao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sredstva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ili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obaveze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ukoliko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MSFI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za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MSP ne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dozvoljava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takva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priznavanja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; </a:t>
            </a:r>
          </a:p>
          <a:p>
            <a:endParaRPr lang="en-US" sz="45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4500" dirty="0" smtClean="0">
                <a:latin typeface="Arial" pitchFamily="34" charset="0"/>
                <a:cs typeface="Arial" pitchFamily="34" charset="0"/>
              </a:rPr>
              <a:t>(c)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reklasifikuje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stavke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koje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je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po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prethodno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primenjivanom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okviru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finansijskog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izveštavanja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priznao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kao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jednu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vrstu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sredstava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obaveza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ili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komponente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kapitala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ali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su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one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po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MSFI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za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MSP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različita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vrsta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sredstava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obaveza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ili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komponente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kapitala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endParaRPr lang="en-US" sz="45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4500" dirty="0" smtClean="0">
                <a:latin typeface="Arial" pitchFamily="34" charset="0"/>
                <a:cs typeface="Arial" pitchFamily="34" charset="0"/>
              </a:rPr>
              <a:t>(d)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primeni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MSFI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za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MSP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pri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odmeravanju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svih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priznatih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sredstava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 smtClean="0">
                <a:latin typeface="Arial" pitchFamily="34" charset="0"/>
                <a:cs typeface="Arial" pitchFamily="34" charset="0"/>
              </a:rPr>
              <a:t>obaveza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.</a:t>
            </a:r>
            <a:endParaRPr lang="sr-Latn-RS" sz="45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4200" dirty="0" smtClean="0"/>
              <a:t> </a:t>
            </a:r>
            <a:endParaRPr lang="sr-Latn-RS" sz="4200" dirty="0" smtClean="0"/>
          </a:p>
          <a:p>
            <a:pPr>
              <a:buNone/>
            </a:pPr>
            <a:r>
              <a:rPr lang="sr-Latn-RS" sz="5000" dirty="0" smtClean="0"/>
              <a:t>• S</a:t>
            </a:r>
            <a:r>
              <a:rPr lang="vi-VN" sz="5000" dirty="0" smtClean="0"/>
              <a:t>va korigovanja koja proisteknu iz promene računovodstvenih politika prilikom prelaska na prvu primenu MSFI za MSP, entitet priznaje </a:t>
            </a:r>
            <a:r>
              <a:rPr lang="vi-VN" sz="5000" b="1" dirty="0" smtClean="0"/>
              <a:t>u okviru </a:t>
            </a:r>
            <a:r>
              <a:rPr lang="vi-VN" sz="5000" b="1" u="sng" dirty="0" smtClean="0"/>
              <a:t>neraspoređene dobiti ili u okviru neke druge komponente ukupnog kapitala (npr. statutarne i druge rezerve</a:t>
            </a:r>
            <a:r>
              <a:rPr lang="vi-VN" sz="5000" b="1" dirty="0" smtClean="0"/>
              <a:t>) ukoliko je pogodno. </a:t>
            </a:r>
            <a:endParaRPr lang="en-US" sz="5000" b="1" dirty="0" smtClean="0"/>
          </a:p>
          <a:p>
            <a:endParaRPr lang="en-US" sz="42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/>
            </a:r>
            <a:br>
              <a:rPr lang="sr-Latn-RS" dirty="0" smtClean="0"/>
            </a:br>
            <a:r>
              <a:rPr lang="sr-Latn-RS" dirty="0" smtClean="0"/>
              <a:t/>
            </a:r>
            <a:br>
              <a:rPr lang="sr-Latn-RS" dirty="0" smtClean="0"/>
            </a:br>
            <a:r>
              <a:rPr lang="en-US" dirty="0" err="1" smtClean="0"/>
              <a:t>Izuzeci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retrospektivne</a:t>
            </a:r>
            <a:r>
              <a:rPr lang="en-US" dirty="0" smtClean="0"/>
              <a:t> </a:t>
            </a:r>
            <a:r>
              <a:rPr lang="en-US" dirty="0" err="1" smtClean="0"/>
              <a:t>izmene</a:t>
            </a:r>
            <a:r>
              <a:rPr lang="en-US" dirty="0" smtClean="0"/>
              <a:t> </a:t>
            </a:r>
            <a:r>
              <a:rPr lang="en-US" dirty="0" err="1" smtClean="0"/>
              <a:t>računovodstvenih</a:t>
            </a:r>
            <a:r>
              <a:rPr lang="en-US" dirty="0" smtClean="0"/>
              <a:t> </a:t>
            </a:r>
            <a:r>
              <a:rPr lang="en-US" dirty="0" err="1" smtClean="0"/>
              <a:t>politika</a:t>
            </a:r>
            <a:r>
              <a:rPr lang="en-US" dirty="0" smtClean="0"/>
              <a:t> </a:t>
            </a:r>
            <a:r>
              <a:rPr lang="en-US" dirty="0" err="1" smtClean="0"/>
              <a:t>prilikom</a:t>
            </a:r>
            <a:r>
              <a:rPr lang="en-US" dirty="0" smtClean="0"/>
              <a:t> </a:t>
            </a:r>
            <a:r>
              <a:rPr lang="en-US" dirty="0" err="1" smtClean="0"/>
              <a:t>prelaska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MSFI </a:t>
            </a:r>
            <a:r>
              <a:rPr lang="en-US" dirty="0" err="1" smtClean="0"/>
              <a:t>za</a:t>
            </a:r>
            <a:r>
              <a:rPr lang="en-US" dirty="0" smtClean="0"/>
              <a:t> MSP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sr-Latn-RS" dirty="0" smtClean="0"/>
          </a:p>
          <a:p>
            <a:pPr>
              <a:buNone/>
            </a:pPr>
            <a:r>
              <a:rPr lang="en-US" dirty="0" smtClean="0"/>
              <a:t>(a) </a:t>
            </a:r>
            <a:r>
              <a:rPr lang="en-US" dirty="0" err="1" smtClean="0"/>
              <a:t>prestanak</a:t>
            </a:r>
            <a:r>
              <a:rPr lang="en-US" dirty="0" smtClean="0"/>
              <a:t> </a:t>
            </a:r>
            <a:r>
              <a:rPr lang="en-US" dirty="0" err="1" smtClean="0"/>
              <a:t>priznavanja</a:t>
            </a:r>
            <a:r>
              <a:rPr lang="en-US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 smtClean="0"/>
              <a:t>obaveza</a:t>
            </a:r>
            <a:r>
              <a:rPr lang="en-US" dirty="0" smtClean="0"/>
              <a:t> </a:t>
            </a:r>
            <a:endParaRPr lang="sr-Latn-RS" dirty="0" smtClean="0"/>
          </a:p>
          <a:p>
            <a:pPr>
              <a:buNone/>
            </a:pPr>
            <a:r>
              <a:rPr lang="sr-Latn-RS" dirty="0" smtClean="0"/>
              <a:t>(</a:t>
            </a:r>
            <a:r>
              <a:rPr lang="en-US" dirty="0" smtClean="0"/>
              <a:t>b) </a:t>
            </a:r>
            <a:r>
              <a:rPr lang="en-US" dirty="0" err="1" smtClean="0"/>
              <a:t>računovodstvo</a:t>
            </a:r>
            <a:r>
              <a:rPr lang="en-US" dirty="0" smtClean="0"/>
              <a:t> </a:t>
            </a:r>
            <a:r>
              <a:rPr lang="en-US" dirty="0" err="1" smtClean="0"/>
              <a:t>hedžinga</a:t>
            </a:r>
            <a:endParaRPr lang="sr-Latn-RS" dirty="0" smtClean="0"/>
          </a:p>
          <a:p>
            <a:pPr>
              <a:buNone/>
            </a:pPr>
            <a:r>
              <a:rPr lang="en-US" dirty="0" smtClean="0"/>
              <a:t>(c) </a:t>
            </a:r>
            <a:r>
              <a:rPr lang="en-US" dirty="0" err="1" smtClean="0"/>
              <a:t>računovodstvene</a:t>
            </a:r>
            <a:r>
              <a:rPr lang="en-US" dirty="0" smtClean="0"/>
              <a:t> </a:t>
            </a:r>
            <a:r>
              <a:rPr lang="en-US" dirty="0" err="1" smtClean="0"/>
              <a:t>procene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(d) </a:t>
            </a:r>
            <a:r>
              <a:rPr lang="en-US" dirty="0" err="1" smtClean="0"/>
              <a:t>poslovanja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se </a:t>
            </a:r>
            <a:r>
              <a:rPr lang="en-US" dirty="0" err="1" smtClean="0"/>
              <a:t>obustavljaju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(e) </a:t>
            </a:r>
            <a:r>
              <a:rPr lang="en-US" dirty="0" err="1" smtClean="0"/>
              <a:t>merenje</a:t>
            </a:r>
            <a:r>
              <a:rPr lang="en-US" dirty="0" smtClean="0"/>
              <a:t> </a:t>
            </a:r>
            <a:r>
              <a:rPr lang="en-US" dirty="0" err="1" smtClean="0"/>
              <a:t>učešća</a:t>
            </a:r>
            <a:r>
              <a:rPr lang="en-US" dirty="0" smtClean="0"/>
              <a:t> </a:t>
            </a:r>
            <a:r>
              <a:rPr lang="en-US" dirty="0" err="1" smtClean="0"/>
              <a:t>bez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 smtClean="0"/>
              <a:t>kontrole</a:t>
            </a:r>
            <a:endParaRPr lang="en-US" dirty="0" smtClean="0"/>
          </a:p>
          <a:p>
            <a:endParaRPr lang="sr-Latn-R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5300"/>
            <a:ext cx="8229600" cy="1143000"/>
          </a:xfrm>
        </p:spPr>
        <p:txBody>
          <a:bodyPr>
            <a:normAutofit/>
          </a:bodyPr>
          <a:lstStyle/>
          <a:p>
            <a:r>
              <a:rPr lang="sr-Latn-RS" dirty="0" smtClean="0"/>
              <a:t>Obveznici Zakona o računovodstvu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P</a:t>
            </a:r>
            <a:r>
              <a:rPr lang="sr-Latn-RS" dirty="0" smtClean="0">
                <a:latin typeface="Calibri" pitchFamily="34" charset="0"/>
                <a:cs typeface="Calibri" pitchFamily="34" charset="0"/>
              </a:rPr>
              <a:t>ravna lica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D</a:t>
            </a:r>
            <a:r>
              <a:rPr lang="sr-Latn-RS" dirty="0" smtClean="0">
                <a:latin typeface="Calibri" pitchFamily="34" charset="0"/>
                <a:cs typeface="Calibri" pitchFamily="34" charset="0"/>
              </a:rPr>
              <a:t>ruga pravna lica</a:t>
            </a:r>
          </a:p>
          <a:p>
            <a:r>
              <a:rPr lang="sr-Latn-RS" dirty="0" smtClean="0">
                <a:latin typeface="Calibri" pitchFamily="34" charset="0"/>
                <a:cs typeface="Calibri" pitchFamily="34" charset="0"/>
              </a:rPr>
              <a:t>Preduzetnici</a:t>
            </a:r>
          </a:p>
          <a:p>
            <a:r>
              <a:rPr lang="sr-Latn-RS" dirty="0" smtClean="0">
                <a:latin typeface="Calibri" pitchFamily="34" charset="0"/>
                <a:cs typeface="Calibri" pitchFamily="34" charset="0"/>
              </a:rPr>
              <a:t>Pravna lica i drugi oblici organizovanja osnovanih u inostranstvu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ako za njih propisima tih država nije utvrđena obaveza vođenja poslovnih knjiga i sastavljanja </a:t>
            </a:r>
            <a:r>
              <a:rPr lang="sr-Latn-RS" dirty="0" smtClean="0">
                <a:latin typeface="Calibri" pitchFamily="34" charset="0"/>
                <a:cs typeface="Calibri" pitchFamily="34" charset="0"/>
              </a:rPr>
              <a:t>FI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 </a:t>
            </a:r>
            <a:endParaRPr lang="sr-Latn-RS" dirty="0" smtClean="0">
              <a:latin typeface="Calibri" pitchFamily="34" charset="0"/>
              <a:cs typeface="Calibri" pitchFamily="34" charset="0"/>
            </a:endParaRPr>
          </a:p>
          <a:p>
            <a:r>
              <a:rPr lang="sr-Latn-RS" dirty="0" smtClean="0">
                <a:latin typeface="Calibri" pitchFamily="34" charset="0"/>
                <a:cs typeface="Calibri" pitchFamily="34" charset="0"/>
              </a:rPr>
              <a:t>O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gran</a:t>
            </a:r>
            <a:r>
              <a:rPr lang="sr-Latn-RS" dirty="0" smtClean="0">
                <a:latin typeface="Calibri" pitchFamily="34" charset="0"/>
                <a:cs typeface="Calibri" pitchFamily="34" charset="0"/>
              </a:rPr>
              <a:t>ci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 i drug</a:t>
            </a:r>
            <a:r>
              <a:rPr lang="sr-Latn-RS" dirty="0" smtClean="0">
                <a:latin typeface="Calibri" pitchFamily="34" charset="0"/>
                <a:cs typeface="Calibri" pitchFamily="34" charset="0"/>
              </a:rPr>
              <a:t>i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 organizacion</a:t>
            </a:r>
            <a:r>
              <a:rPr lang="sr-Latn-RS" dirty="0" smtClean="0">
                <a:latin typeface="Calibri" pitchFamily="34" charset="0"/>
                <a:cs typeface="Calibri" pitchFamily="34" charset="0"/>
              </a:rPr>
              <a:t>i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 delov</a:t>
            </a:r>
            <a:r>
              <a:rPr lang="sr-Latn-RS" dirty="0" smtClean="0">
                <a:latin typeface="Calibri" pitchFamily="34" charset="0"/>
                <a:cs typeface="Calibri" pitchFamily="34" charset="0"/>
              </a:rPr>
              <a:t>i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 stranih pravnih lica sa sedištem u inostranstvu, koji obavljaju privrednu delatnost u </a:t>
            </a:r>
            <a:r>
              <a:rPr lang="sr-Latn-RS" dirty="0" smtClean="0">
                <a:latin typeface="Calibri" pitchFamily="34" charset="0"/>
                <a:cs typeface="Calibri" pitchFamily="34" charset="0"/>
              </a:rPr>
              <a:t>RS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, ako posebnim propisima nije drukčije uređeno</a:t>
            </a:r>
            <a:endParaRPr lang="sr-Latn-RS" dirty="0" smtClean="0">
              <a:latin typeface="Calibri" pitchFamily="34" charset="0"/>
              <a:cs typeface="Calibri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Mogućnost</a:t>
            </a:r>
            <a:r>
              <a:rPr lang="en-US" dirty="0" smtClean="0"/>
              <a:t> </a:t>
            </a:r>
            <a:r>
              <a:rPr lang="en-US" dirty="0" err="1" smtClean="0"/>
              <a:t>izbora</a:t>
            </a:r>
            <a:r>
              <a:rPr lang="en-US" dirty="0" smtClean="0"/>
              <a:t> </a:t>
            </a:r>
            <a:r>
              <a:rPr lang="en-US" dirty="0" err="1" smtClean="0"/>
              <a:t>opcije</a:t>
            </a:r>
            <a:r>
              <a:rPr lang="en-US" dirty="0" smtClean="0"/>
              <a:t> </a:t>
            </a:r>
            <a:r>
              <a:rPr lang="en-US" dirty="0" err="1" smtClean="0"/>
              <a:t>prilikom</a:t>
            </a:r>
            <a:r>
              <a:rPr lang="en-US" dirty="0" smtClean="0"/>
              <a:t> </a:t>
            </a:r>
            <a:r>
              <a:rPr lang="en-US" dirty="0" err="1" smtClean="0"/>
              <a:t>sastavljanja</a:t>
            </a:r>
            <a:r>
              <a:rPr lang="en-US" dirty="0" smtClean="0"/>
              <a:t> </a:t>
            </a:r>
            <a:r>
              <a:rPr lang="en-US" dirty="0" err="1" smtClean="0"/>
              <a:t>prvih</a:t>
            </a:r>
            <a:r>
              <a:rPr lang="en-US" dirty="0" smtClean="0"/>
              <a:t> </a:t>
            </a:r>
            <a:r>
              <a:rPr lang="sr-Latn-RS" dirty="0" smtClean="0"/>
              <a:t>FI </a:t>
            </a:r>
            <a:r>
              <a:rPr lang="en-US" dirty="0" smtClean="0"/>
              <a:t>u </a:t>
            </a:r>
            <a:r>
              <a:rPr lang="en-US" dirty="0" err="1" smtClean="0"/>
              <a:t>skladu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MSFI </a:t>
            </a:r>
            <a:r>
              <a:rPr lang="en-US" dirty="0" err="1" smtClean="0"/>
              <a:t>za</a:t>
            </a:r>
            <a:r>
              <a:rPr lang="en-US" dirty="0" smtClean="0"/>
              <a:t> MSP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000" dirty="0" smtClean="0"/>
              <a:t>(a) </a:t>
            </a:r>
            <a:r>
              <a:rPr lang="en-US" sz="2000" dirty="0" err="1" smtClean="0"/>
              <a:t>Poslovne</a:t>
            </a:r>
            <a:r>
              <a:rPr lang="en-US" sz="2000" dirty="0" smtClean="0"/>
              <a:t> </a:t>
            </a:r>
            <a:r>
              <a:rPr lang="en-US" sz="2000" dirty="0" err="1" smtClean="0"/>
              <a:t>kombinacije</a:t>
            </a:r>
            <a:endParaRPr lang="sr-Latn-RS" sz="2000" dirty="0" smtClean="0"/>
          </a:p>
          <a:p>
            <a:pPr>
              <a:buNone/>
            </a:pPr>
            <a:r>
              <a:rPr lang="pl-PL" sz="2000" dirty="0" smtClean="0"/>
              <a:t>(b) Transakcije plaćanja na osnovu akcija</a:t>
            </a:r>
          </a:p>
          <a:p>
            <a:pPr>
              <a:buNone/>
            </a:pPr>
            <a:r>
              <a:rPr lang="sr-Latn-RS" sz="2000" b="1" dirty="0" smtClean="0"/>
              <a:t>(</a:t>
            </a:r>
            <a:r>
              <a:rPr lang="en-US" sz="2000" b="1" dirty="0" smtClean="0"/>
              <a:t>c) </a:t>
            </a:r>
            <a:r>
              <a:rPr lang="en-US" sz="2000" b="1" dirty="0" err="1" smtClean="0"/>
              <a:t>Fer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vrednost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kao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verovatna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nabavna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vrednost</a:t>
            </a:r>
            <a:endParaRPr lang="sr-Latn-RS" sz="2000" b="1" dirty="0" smtClean="0"/>
          </a:p>
          <a:p>
            <a:pPr>
              <a:buNone/>
            </a:pPr>
            <a:r>
              <a:rPr lang="en-US" sz="2000" b="1" dirty="0" smtClean="0"/>
              <a:t>(d) </a:t>
            </a:r>
            <a:r>
              <a:rPr lang="en-US" sz="2000" b="1" dirty="0" err="1" smtClean="0"/>
              <a:t>Revalorizacija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kao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verovatna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nabavna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vrednost</a:t>
            </a:r>
            <a:endParaRPr lang="sr-Latn-RS" sz="2000" b="1" dirty="0" smtClean="0"/>
          </a:p>
          <a:p>
            <a:pPr>
              <a:buNone/>
            </a:pPr>
            <a:r>
              <a:rPr lang="vi-VN" sz="2000" dirty="0" smtClean="0">
                <a:latin typeface="Calibri" pitchFamily="34" charset="0"/>
                <a:cs typeface="Calibri" pitchFamily="34" charset="0"/>
              </a:rPr>
              <a:t>(e) Kumulativne razlike prevođenja</a:t>
            </a:r>
            <a:endParaRPr lang="sr-Latn-RS" sz="2000" dirty="0" smtClean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r>
              <a:rPr lang="en-US" sz="2000" dirty="0" smtClean="0"/>
              <a:t>(f) </a:t>
            </a:r>
            <a:r>
              <a:rPr lang="en-US" sz="2000" dirty="0" err="1" smtClean="0"/>
              <a:t>Zasebni</a:t>
            </a:r>
            <a:r>
              <a:rPr lang="en-US" sz="2000" dirty="0" smtClean="0"/>
              <a:t> </a:t>
            </a:r>
            <a:r>
              <a:rPr lang="en-US" sz="2000" dirty="0" err="1" smtClean="0"/>
              <a:t>finansijski</a:t>
            </a:r>
            <a:r>
              <a:rPr lang="en-US" sz="2000" dirty="0" smtClean="0"/>
              <a:t> </a:t>
            </a:r>
            <a:r>
              <a:rPr lang="en-US" sz="2000" dirty="0" err="1" smtClean="0"/>
              <a:t>izveštaji</a:t>
            </a:r>
            <a:endParaRPr lang="sr-Latn-RS" sz="2000" dirty="0" smtClean="0"/>
          </a:p>
          <a:p>
            <a:pPr>
              <a:buNone/>
            </a:pPr>
            <a:r>
              <a:rPr lang="en-US" sz="2000" dirty="0" smtClean="0"/>
              <a:t>(g) </a:t>
            </a:r>
            <a:r>
              <a:rPr lang="en-US" sz="2000" dirty="0" err="1" smtClean="0"/>
              <a:t>Složeni</a:t>
            </a:r>
            <a:r>
              <a:rPr lang="en-US" sz="2000" dirty="0" smtClean="0"/>
              <a:t> </a:t>
            </a:r>
            <a:r>
              <a:rPr lang="en-US" sz="2000" dirty="0" err="1" smtClean="0"/>
              <a:t>finansijski</a:t>
            </a:r>
            <a:r>
              <a:rPr lang="en-US" sz="2000" dirty="0" smtClean="0"/>
              <a:t> </a:t>
            </a:r>
            <a:r>
              <a:rPr lang="en-US" sz="2000" dirty="0" err="1" smtClean="0"/>
              <a:t>instrumenti</a:t>
            </a:r>
            <a:endParaRPr lang="sr-Latn-RS" sz="2000" dirty="0" smtClean="0"/>
          </a:p>
          <a:p>
            <a:pPr>
              <a:buNone/>
            </a:pPr>
            <a:r>
              <a:rPr lang="pl-PL" sz="2000" dirty="0" smtClean="0"/>
              <a:t>(h) Odloženi porez na dobitak</a:t>
            </a:r>
          </a:p>
          <a:p>
            <a:pPr marL="514350" indent="-514350">
              <a:buNone/>
            </a:pPr>
            <a:r>
              <a:rPr lang="pl-PL" sz="2000" dirty="0" smtClean="0"/>
              <a:t>(i) Ugovori o koncesiji za pružanje usluga</a:t>
            </a:r>
          </a:p>
          <a:p>
            <a:pPr marL="514350" indent="-514350">
              <a:buNone/>
            </a:pPr>
            <a:r>
              <a:rPr lang="en-US" sz="2000" dirty="0" smtClean="0"/>
              <a:t>(j) </a:t>
            </a:r>
            <a:r>
              <a:rPr lang="en-US" sz="2000" dirty="0" err="1" smtClean="0"/>
              <a:t>Ekstraktivne</a:t>
            </a:r>
            <a:r>
              <a:rPr lang="en-US" sz="2000" dirty="0" smtClean="0"/>
              <a:t> </a:t>
            </a:r>
            <a:r>
              <a:rPr lang="en-US" sz="2000" dirty="0" err="1" smtClean="0"/>
              <a:t>aktivnosti</a:t>
            </a:r>
            <a:endParaRPr lang="sr-Latn-RS" sz="2000" dirty="0" smtClean="0"/>
          </a:p>
          <a:p>
            <a:pPr marL="514350" indent="-514350">
              <a:buNone/>
            </a:pPr>
            <a:r>
              <a:rPr lang="it-IT" sz="2000" dirty="0" smtClean="0"/>
              <a:t>(k) Ugovori koji sadrže lizing</a:t>
            </a:r>
            <a:endParaRPr lang="pl-PL" sz="2000" dirty="0" smtClean="0"/>
          </a:p>
          <a:p>
            <a:pPr marL="514350" indent="-514350">
              <a:buNone/>
            </a:pPr>
            <a:r>
              <a:rPr lang="sr-Latn-RS" sz="2000" dirty="0" smtClean="0"/>
              <a:t>(</a:t>
            </a:r>
            <a:r>
              <a:rPr lang="en-US" sz="2000" dirty="0" smtClean="0"/>
              <a:t>l) </a:t>
            </a:r>
            <a:r>
              <a:rPr lang="en-US" sz="2000" dirty="0" err="1" smtClean="0"/>
              <a:t>Obaveze</a:t>
            </a:r>
            <a:r>
              <a:rPr lang="en-US" sz="2000" dirty="0" smtClean="0"/>
              <a:t> </a:t>
            </a:r>
            <a:r>
              <a:rPr lang="en-US" sz="2000" dirty="0" err="1" smtClean="0"/>
              <a:t>demontaže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uklanjanja</a:t>
            </a:r>
            <a:r>
              <a:rPr lang="en-US" sz="2000" dirty="0" smtClean="0"/>
              <a:t> </a:t>
            </a:r>
            <a:r>
              <a:rPr lang="en-US" sz="2000" dirty="0" err="1" smtClean="0"/>
              <a:t>koje</a:t>
            </a:r>
            <a:r>
              <a:rPr lang="en-US" sz="2000" dirty="0" smtClean="0"/>
              <a:t> </a:t>
            </a:r>
            <a:r>
              <a:rPr lang="en-US" sz="2000" dirty="0" err="1" smtClean="0"/>
              <a:t>su</a:t>
            </a:r>
            <a:r>
              <a:rPr lang="en-US" sz="2000" dirty="0" smtClean="0"/>
              <a:t> </a:t>
            </a:r>
            <a:r>
              <a:rPr lang="en-US" sz="2000" dirty="0" err="1" smtClean="0"/>
              <a:t>uključene</a:t>
            </a:r>
            <a:r>
              <a:rPr lang="en-US" sz="2000" dirty="0" smtClean="0"/>
              <a:t> u </a:t>
            </a:r>
            <a:r>
              <a:rPr lang="en-US" sz="2000" dirty="0" err="1" smtClean="0"/>
              <a:t>nabavnu</a:t>
            </a:r>
            <a:r>
              <a:rPr lang="en-US" sz="2000" dirty="0" smtClean="0"/>
              <a:t> </a:t>
            </a:r>
            <a:r>
              <a:rPr lang="en-US" sz="2000" dirty="0" err="1" smtClean="0"/>
              <a:t>vrednost</a:t>
            </a:r>
            <a:r>
              <a:rPr lang="en-US" sz="2000" dirty="0" smtClean="0"/>
              <a:t> </a:t>
            </a:r>
            <a:r>
              <a:rPr lang="en-US" sz="2000" dirty="0" err="1" smtClean="0"/>
              <a:t>nekretnine</a:t>
            </a:r>
            <a:r>
              <a:rPr lang="en-US" sz="2000" dirty="0" smtClean="0"/>
              <a:t>, </a:t>
            </a:r>
            <a:r>
              <a:rPr lang="en-US" sz="2000" dirty="0" err="1" smtClean="0"/>
              <a:t>postrojenja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opreme</a:t>
            </a:r>
            <a:endParaRPr lang="sr-Latn-RS" sz="2000" dirty="0" smtClean="0"/>
          </a:p>
          <a:p>
            <a:endParaRPr lang="sr-Latn-RS" b="1" dirty="0" smtClean="0"/>
          </a:p>
          <a:p>
            <a:endParaRPr lang="sr-Latn-RS" b="1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Obelodanjivanje</a:t>
            </a:r>
            <a:r>
              <a:rPr lang="en-US" dirty="0" smtClean="0"/>
              <a:t> </a:t>
            </a:r>
            <a:r>
              <a:rPr lang="en-US" dirty="0" err="1" smtClean="0"/>
              <a:t>efekata</a:t>
            </a:r>
            <a:r>
              <a:rPr lang="en-US" dirty="0" smtClean="0"/>
              <a:t> </a:t>
            </a:r>
            <a:r>
              <a:rPr lang="en-US" dirty="0" err="1" smtClean="0"/>
              <a:t>prilikom</a:t>
            </a:r>
            <a:r>
              <a:rPr lang="en-US" dirty="0" smtClean="0"/>
              <a:t> </a:t>
            </a:r>
            <a:r>
              <a:rPr lang="en-US" dirty="0" err="1" smtClean="0"/>
              <a:t>prve</a:t>
            </a:r>
            <a:r>
              <a:rPr lang="en-US" dirty="0" smtClean="0"/>
              <a:t> </a:t>
            </a:r>
            <a:r>
              <a:rPr lang="en-US" dirty="0" err="1" smtClean="0"/>
              <a:t>primene</a:t>
            </a:r>
            <a:r>
              <a:rPr lang="en-US" dirty="0" smtClean="0"/>
              <a:t> MSFI </a:t>
            </a:r>
            <a:r>
              <a:rPr lang="en-US" dirty="0" err="1" smtClean="0"/>
              <a:t>za</a:t>
            </a:r>
            <a:r>
              <a:rPr lang="en-US" dirty="0" smtClean="0"/>
              <a:t> MSP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vi-VN" dirty="0" smtClean="0"/>
              <a:t>(</a:t>
            </a:r>
            <a:r>
              <a:rPr lang="vi-VN" sz="4600" dirty="0" smtClean="0"/>
              <a:t>a) opis prirode svake promene računovodstvene politike.</a:t>
            </a:r>
          </a:p>
          <a:p>
            <a:endParaRPr lang="vi-VN" sz="4600" dirty="0" smtClean="0"/>
          </a:p>
          <a:p>
            <a:pPr>
              <a:buNone/>
            </a:pPr>
            <a:r>
              <a:rPr lang="vi-VN" sz="4600" dirty="0" smtClean="0"/>
              <a:t>(b) usklađivanja kapitala utvrđenog u skladu sa prethodnim opšteprihvaćenim računovodstvenim principima sa kapitalom utvrđenim u skladu sa MSFI za MSP, na oba od sledećih datuma: </a:t>
            </a:r>
          </a:p>
          <a:p>
            <a:endParaRPr lang="vi-VN" sz="4600" dirty="0" smtClean="0"/>
          </a:p>
          <a:p>
            <a:pPr>
              <a:buNone/>
            </a:pPr>
            <a:r>
              <a:rPr lang="sr-Latn-RS" sz="4600" dirty="0" smtClean="0"/>
              <a:t>	</a:t>
            </a:r>
            <a:r>
              <a:rPr lang="vi-VN" sz="4600" dirty="0" smtClean="0"/>
              <a:t>(i) datum prelaska na MSFI za MSP, i </a:t>
            </a:r>
          </a:p>
          <a:p>
            <a:endParaRPr lang="vi-VN" sz="4600" dirty="0" smtClean="0"/>
          </a:p>
          <a:p>
            <a:pPr>
              <a:buNone/>
            </a:pPr>
            <a:r>
              <a:rPr lang="sr-Latn-RS" sz="4600" dirty="0" smtClean="0"/>
              <a:t>	</a:t>
            </a:r>
            <a:r>
              <a:rPr lang="vi-VN" sz="4600" dirty="0" smtClean="0"/>
              <a:t>(ii) kraj najkasnijeg perioda prezentovanog u poslednjim godišnjim finansijskim izveštajima entiteta u skladu sa prethodnim opšteprihvaćenim računovodstvenim principima. </a:t>
            </a:r>
          </a:p>
          <a:p>
            <a:endParaRPr lang="vi-VN" sz="4600" dirty="0" smtClean="0"/>
          </a:p>
          <a:p>
            <a:pPr>
              <a:buNone/>
            </a:pPr>
            <a:r>
              <a:rPr lang="vi-VN" sz="4600" dirty="0" smtClean="0"/>
              <a:t>(c) usklađivanje dobitka ili gubitka utvrđenog prema prethodnim opšteprihvaćenim računovodstvenim principima za najkasniji period prezentovan u poslednjim godišnjim finansijskim izveštajima entiteta sa dobitkom ili gubitkom utvrđenim u skladu sa MSFI za MSP, za isti period. </a:t>
            </a:r>
            <a:endParaRPr lang="sr-Latn-RS" sz="4600" dirty="0" smtClean="0"/>
          </a:p>
          <a:p>
            <a:pPr>
              <a:buNone/>
            </a:pPr>
            <a:endParaRPr lang="sr-Latn-RS" sz="46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sr-Latn-RS" sz="4600" dirty="0" smtClean="0">
                <a:latin typeface="Arial" pitchFamily="34" charset="0"/>
                <a:cs typeface="Arial" pitchFamily="34" charset="0"/>
              </a:rPr>
              <a:t>• Odvojiti greške ranijih perioda od efekata prelaska na MSFI za MSP</a:t>
            </a:r>
          </a:p>
          <a:p>
            <a:pPr>
              <a:buNone/>
            </a:pPr>
            <a:endParaRPr lang="sr-Latn-RS" sz="46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sr-Latn-RS" sz="4600" dirty="0" smtClean="0">
                <a:latin typeface="Arial" pitchFamily="34" charset="0"/>
                <a:cs typeface="Arial" pitchFamily="34" charset="0"/>
              </a:rPr>
              <a:t>• Obelodaniti ukoliko nisu prezentovani FI za prethodne periode </a:t>
            </a:r>
          </a:p>
          <a:p>
            <a:pPr>
              <a:buNone/>
            </a:pPr>
            <a:endParaRPr lang="sr-Latn-RS" dirty="0" smtClean="0"/>
          </a:p>
          <a:p>
            <a:pPr>
              <a:buNone/>
            </a:pPr>
            <a:endParaRPr lang="vi-VN" dirty="0" smtClean="0"/>
          </a:p>
          <a:p>
            <a:endParaRPr lang="vi-VN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Različiti načini vrednovanja i/ili prezentacije za: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Nematerijalna ulaganja</a:t>
            </a:r>
          </a:p>
          <a:p>
            <a:r>
              <a:rPr lang="sr-Latn-RS" dirty="0" smtClean="0"/>
              <a:t>Nekretnine, postrojenja i opremu</a:t>
            </a:r>
          </a:p>
          <a:p>
            <a:r>
              <a:rPr lang="sr-Latn-RS" dirty="0" smtClean="0"/>
              <a:t>Investicione nekretnine</a:t>
            </a:r>
          </a:p>
          <a:p>
            <a:r>
              <a:rPr lang="sr-Latn-RS" dirty="0" smtClean="0"/>
              <a:t>Stalna sredstva namenjena prodaji</a:t>
            </a:r>
          </a:p>
          <a:p>
            <a:r>
              <a:rPr lang="sr-Latn-RS" dirty="0" smtClean="0"/>
              <a:t>Odložena poreska sredstva i obaveze</a:t>
            </a:r>
          </a:p>
          <a:p>
            <a:r>
              <a:rPr lang="sr-Latn-RS" dirty="0" smtClean="0"/>
              <a:t>Državna davanja</a:t>
            </a:r>
          </a:p>
          <a:p>
            <a:r>
              <a:rPr lang="sr-Latn-RS" dirty="0" smtClean="0"/>
              <a:t>Troškovi pozajmljivanja</a:t>
            </a:r>
          </a:p>
          <a:p>
            <a:endParaRPr lang="sr-Latn-RS" dirty="0" smtClean="0"/>
          </a:p>
          <a:p>
            <a:endParaRPr lang="sr-Latn-RS" dirty="0" smtClean="0"/>
          </a:p>
          <a:p>
            <a:endParaRPr lang="sr-Latn-RS" dirty="0" smtClean="0"/>
          </a:p>
          <a:p>
            <a:endParaRPr lang="sr-Latn-R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/>
            </a:r>
            <a:br>
              <a:rPr lang="sr-Latn-RS" dirty="0" smtClean="0"/>
            </a:br>
            <a:r>
              <a:rPr lang="sr-Latn-RS" dirty="0" smtClean="0"/>
              <a:t/>
            </a:r>
            <a:br>
              <a:rPr lang="sr-Latn-RS" dirty="0" smtClean="0"/>
            </a:br>
            <a:r>
              <a:rPr lang="vi-VN" dirty="0" smtClean="0">
                <a:latin typeface="Calibri" pitchFamily="34" charset="0"/>
                <a:cs typeface="Calibri" pitchFamily="34" charset="0"/>
              </a:rPr>
              <a:t>Usklađivanje Nematerijaln</a:t>
            </a:r>
            <a:r>
              <a:rPr lang="sr-Latn-RS" dirty="0" smtClean="0">
                <a:latin typeface="Calibri" pitchFamily="34" charset="0"/>
                <a:cs typeface="Calibri" pitchFamily="34" charset="0"/>
              </a:rPr>
              <a:t>e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 imovin</a:t>
            </a:r>
            <a:r>
              <a:rPr lang="sr-Latn-RS" dirty="0" smtClean="0">
                <a:latin typeface="Calibri" pitchFamily="34" charset="0"/>
                <a:cs typeface="Calibri" pitchFamily="34" charset="0"/>
              </a:rPr>
              <a:t>e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/>
            </a:r>
            <a:br>
              <a:rPr lang="vi-VN" dirty="0" smtClean="0">
                <a:latin typeface="Calibri" pitchFamily="34" charset="0"/>
                <a:cs typeface="Calibri" pitchFamily="34" charset="0"/>
              </a:rPr>
            </a:br>
            <a:r>
              <a:rPr lang="vi-VN" dirty="0" smtClean="0"/>
              <a:t/>
            </a:r>
            <a:br>
              <a:rPr lang="vi-VN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U </a:t>
            </a:r>
            <a:r>
              <a:rPr lang="en-US" dirty="0" err="1" smtClean="0"/>
              <a:t>skladu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MSFI </a:t>
            </a:r>
            <a:r>
              <a:rPr lang="en-US" dirty="0" err="1" smtClean="0"/>
              <a:t>za</a:t>
            </a:r>
            <a:r>
              <a:rPr lang="en-US" dirty="0" smtClean="0"/>
              <a:t> MSP ne </a:t>
            </a:r>
            <a:r>
              <a:rPr lang="en-US" dirty="0" err="1" smtClean="0"/>
              <a:t>priznaju</a:t>
            </a:r>
            <a:r>
              <a:rPr lang="en-US" dirty="0" smtClean="0"/>
              <a:t> se </a:t>
            </a:r>
            <a:r>
              <a:rPr lang="en-US" dirty="0" err="1" smtClean="0"/>
              <a:t>troškovi</a:t>
            </a:r>
            <a:r>
              <a:rPr lang="en-US" dirty="0" smtClean="0"/>
              <a:t> </a:t>
            </a:r>
            <a:r>
              <a:rPr lang="en-US" dirty="0" err="1" smtClean="0"/>
              <a:t>ulaganja</a:t>
            </a:r>
            <a:r>
              <a:rPr lang="en-US" dirty="0" smtClean="0"/>
              <a:t> u </a:t>
            </a:r>
            <a:r>
              <a:rPr lang="en-US" dirty="0" err="1" smtClean="0"/>
              <a:t>razvoj</a:t>
            </a:r>
            <a:r>
              <a:rPr lang="en-US" dirty="0" smtClean="0"/>
              <a:t> </a:t>
            </a:r>
            <a:r>
              <a:rPr lang="en-US" dirty="0" err="1" smtClean="0"/>
              <a:t>nematerijalne</a:t>
            </a:r>
            <a:r>
              <a:rPr lang="en-US" dirty="0" smtClean="0"/>
              <a:t> </a:t>
            </a:r>
            <a:r>
              <a:rPr lang="en-US" dirty="0" err="1" smtClean="0"/>
              <a:t>imovine</a:t>
            </a:r>
            <a:r>
              <a:rPr lang="sr-Latn-RS" dirty="0" smtClean="0"/>
              <a:t> (stari račun 010) – ukinuti na teret 340 ili 350</a:t>
            </a:r>
          </a:p>
          <a:p>
            <a:r>
              <a:rPr lang="en-US" dirty="0" smtClean="0"/>
              <a:t>MSFI </a:t>
            </a:r>
            <a:r>
              <a:rPr lang="en-US" dirty="0" err="1" smtClean="0"/>
              <a:t>za</a:t>
            </a:r>
            <a:r>
              <a:rPr lang="en-US" dirty="0" smtClean="0"/>
              <a:t> MSP ne </a:t>
            </a:r>
            <a:r>
              <a:rPr lang="en-US" dirty="0" err="1" smtClean="0"/>
              <a:t>dozvoljava</a:t>
            </a:r>
            <a:r>
              <a:rPr lang="en-US" dirty="0" smtClean="0"/>
              <a:t> </a:t>
            </a:r>
            <a:r>
              <a:rPr lang="en-US" dirty="0" err="1" smtClean="0"/>
              <a:t>primenu</a:t>
            </a:r>
            <a:r>
              <a:rPr lang="en-US" dirty="0" smtClean="0"/>
              <a:t> </a:t>
            </a:r>
            <a:r>
              <a:rPr lang="en-US" dirty="0" err="1" smtClean="0"/>
              <a:t>računovodstvene</a:t>
            </a:r>
            <a:r>
              <a:rPr lang="en-US" dirty="0" smtClean="0"/>
              <a:t> </a:t>
            </a:r>
            <a:r>
              <a:rPr lang="en-US" dirty="0" err="1" smtClean="0"/>
              <a:t>politike</a:t>
            </a:r>
            <a:r>
              <a:rPr lang="en-US" dirty="0" smtClean="0"/>
              <a:t> </a:t>
            </a:r>
            <a:r>
              <a:rPr lang="en-US" dirty="0" err="1" smtClean="0"/>
              <a:t>vrednovanja</a:t>
            </a:r>
            <a:r>
              <a:rPr lang="en-US" dirty="0" smtClean="0"/>
              <a:t> </a:t>
            </a:r>
            <a:r>
              <a:rPr lang="en-US" dirty="0" err="1" smtClean="0"/>
              <a:t>nematerijalne</a:t>
            </a:r>
            <a:r>
              <a:rPr lang="en-US" dirty="0" smtClean="0"/>
              <a:t> </a:t>
            </a:r>
            <a:r>
              <a:rPr lang="en-US" dirty="0" err="1" smtClean="0"/>
              <a:t>imovine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fer</a:t>
            </a:r>
            <a:r>
              <a:rPr lang="en-US" dirty="0" smtClean="0"/>
              <a:t> </a:t>
            </a:r>
            <a:r>
              <a:rPr lang="en-US" dirty="0" err="1" smtClean="0"/>
              <a:t>vrednosti</a:t>
            </a:r>
            <a:r>
              <a:rPr lang="sr-Latn-RS" dirty="0" smtClean="0"/>
              <a:t> – ukinuti rev.rezerve na teret računa 322</a:t>
            </a:r>
          </a:p>
          <a:p>
            <a:r>
              <a:rPr lang="sr-Latn-RS" dirty="0" smtClean="0"/>
              <a:t>Važi i za Pravilnik za mikro i druga pravna lica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Amortizacija nematerijalne imovine prema MSFI za MSP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Vrši se amortizacija goodwill-a</a:t>
            </a:r>
          </a:p>
          <a:p>
            <a:endParaRPr lang="sr-Latn-RS" dirty="0" smtClean="0"/>
          </a:p>
          <a:p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entitet</a:t>
            </a:r>
            <a:r>
              <a:rPr lang="en-US" dirty="0" smtClean="0"/>
              <a:t> </a:t>
            </a:r>
            <a:r>
              <a:rPr lang="en-US" dirty="0" err="1" smtClean="0"/>
              <a:t>nije</a:t>
            </a:r>
            <a:r>
              <a:rPr lang="en-US" dirty="0" smtClean="0"/>
              <a:t> u </a:t>
            </a:r>
            <a:r>
              <a:rPr lang="en-US" dirty="0" err="1" smtClean="0"/>
              <a:t>stanju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izvrši</a:t>
            </a:r>
            <a:r>
              <a:rPr lang="en-US" dirty="0" smtClean="0"/>
              <a:t> </a:t>
            </a:r>
            <a:r>
              <a:rPr lang="en-US" dirty="0" err="1" smtClean="0"/>
              <a:t>pouzdanu</a:t>
            </a:r>
            <a:r>
              <a:rPr lang="en-US" dirty="0" smtClean="0"/>
              <a:t> </a:t>
            </a:r>
            <a:r>
              <a:rPr lang="en-US" dirty="0" err="1" smtClean="0"/>
              <a:t>procenu</a:t>
            </a:r>
            <a:r>
              <a:rPr lang="en-US" dirty="0" smtClean="0"/>
              <a:t> </a:t>
            </a:r>
            <a:r>
              <a:rPr lang="en-US" dirty="0" err="1" smtClean="0"/>
              <a:t>korisnog</a:t>
            </a:r>
            <a:r>
              <a:rPr lang="en-US" dirty="0" smtClean="0"/>
              <a:t> </a:t>
            </a:r>
            <a:r>
              <a:rPr lang="en-US" dirty="0" err="1" smtClean="0"/>
              <a:t>veka</a:t>
            </a:r>
            <a:r>
              <a:rPr lang="en-US" dirty="0" smtClean="0"/>
              <a:t> </a:t>
            </a:r>
            <a:r>
              <a:rPr lang="en-US" dirty="0" err="1" smtClean="0"/>
              <a:t>nematerijalne</a:t>
            </a:r>
            <a:r>
              <a:rPr lang="en-US" dirty="0" smtClean="0"/>
              <a:t> </a:t>
            </a:r>
            <a:r>
              <a:rPr lang="en-US" dirty="0" err="1" smtClean="0"/>
              <a:t>imovine</a:t>
            </a:r>
            <a:r>
              <a:rPr lang="en-US" dirty="0" smtClean="0"/>
              <a:t>,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se </a:t>
            </a:r>
            <a:r>
              <a:rPr lang="en-US" dirty="0" err="1" smtClean="0"/>
              <a:t>pretpostavi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je </a:t>
            </a:r>
            <a:r>
              <a:rPr lang="en-US" dirty="0" err="1" smtClean="0"/>
              <a:t>vek</a:t>
            </a:r>
            <a:r>
              <a:rPr lang="en-US" dirty="0" smtClean="0"/>
              <a:t> </a:t>
            </a:r>
            <a:r>
              <a:rPr lang="en-US" dirty="0" err="1" smtClean="0"/>
              <a:t>trajanja</a:t>
            </a:r>
            <a:r>
              <a:rPr lang="en-US" dirty="0" smtClean="0"/>
              <a:t> </a:t>
            </a:r>
            <a:r>
              <a:rPr lang="en-US" dirty="0" err="1" smtClean="0"/>
              <a:t>deset</a:t>
            </a:r>
            <a:r>
              <a:rPr lang="en-US" dirty="0" smtClean="0"/>
              <a:t> </a:t>
            </a:r>
            <a:r>
              <a:rPr lang="en-US" dirty="0" err="1" smtClean="0"/>
              <a:t>godina</a:t>
            </a:r>
            <a:endParaRPr lang="sr-Latn-RS" dirty="0" smtClean="0"/>
          </a:p>
          <a:p>
            <a:endParaRPr lang="sr-Latn-RS" dirty="0" smtClean="0"/>
          </a:p>
          <a:p>
            <a:r>
              <a:rPr lang="sr-Latn-RS" dirty="0" smtClean="0"/>
              <a:t>Ne važi za Pravilnik za mikro i druga pravna lica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/>
            </a:r>
            <a:br>
              <a:rPr lang="sr-Latn-RS" dirty="0" smtClean="0"/>
            </a:br>
            <a:r>
              <a:rPr lang="sr-Latn-RS" dirty="0" smtClean="0"/>
              <a:t/>
            </a:r>
            <a:br>
              <a:rPr lang="sr-Latn-RS" dirty="0" smtClean="0"/>
            </a:br>
            <a:r>
              <a:rPr lang="vi-VN" dirty="0" smtClean="0">
                <a:latin typeface="Calibri" pitchFamily="34" charset="0"/>
                <a:cs typeface="Calibri" pitchFamily="34" charset="0"/>
              </a:rPr>
              <a:t>Usklađivanje Nekretnin</a:t>
            </a:r>
            <a:r>
              <a:rPr lang="sr-Latn-RS" dirty="0" smtClean="0">
                <a:latin typeface="Calibri" pitchFamily="34" charset="0"/>
                <a:cs typeface="Calibri" pitchFamily="34" charset="0"/>
              </a:rPr>
              <a:t>a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, postrojenja i oprema</a:t>
            </a:r>
            <a:r>
              <a:rPr lang="vi-VN" dirty="0" smtClean="0"/>
              <a:t/>
            </a:r>
            <a:br>
              <a:rPr lang="vi-VN" dirty="0" smtClean="0"/>
            </a:br>
            <a:r>
              <a:rPr lang="vi-VN" dirty="0" smtClean="0"/>
              <a:t/>
            </a:r>
            <a:br>
              <a:rPr lang="vi-VN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MSFI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za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MSP ne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dozvoljava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naknadno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vrednovanje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nekretnina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postrojenja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opreme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fer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vrednosti</a:t>
            </a:r>
            <a:endParaRPr lang="sr-Latn-R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sr-Latn-R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E</a:t>
            </a:r>
            <a:r>
              <a:rPr lang="sr-Latn-RS" dirty="0" smtClean="0">
                <a:latin typeface="Arial" pitchFamily="34" charset="0"/>
                <a:cs typeface="Arial" pitchFamily="34" charset="0"/>
              </a:rPr>
              <a:t>ntitet 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može postupiti na jedan od sledećih načina</a:t>
            </a:r>
            <a:r>
              <a:rPr lang="sr-Latn-RS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buNone/>
            </a:pPr>
            <a:r>
              <a:rPr lang="sr-Latn-RS" dirty="0" smtClean="0">
                <a:latin typeface="Arial" pitchFamily="34" charset="0"/>
                <a:cs typeface="Arial" pitchFamily="34" charset="0"/>
              </a:rPr>
              <a:t>	- 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da dosadašnju fer vrednost imovine prihvati kao verovatnu nabavnu vrednost; ili </a:t>
            </a:r>
          </a:p>
          <a:p>
            <a:pPr>
              <a:buNone/>
            </a:pPr>
            <a:r>
              <a:rPr lang="sr-Latn-RS" dirty="0" smtClean="0">
                <a:latin typeface="Arial" pitchFamily="34" charset="0"/>
                <a:cs typeface="Arial" pitchFamily="34" charset="0"/>
              </a:rPr>
              <a:t>	- 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da izvrši novu procenu fer vrednosti koju će priznati kao verovatnu nabavnu vrednost na dan prelaska na MSFI za MSP</a:t>
            </a:r>
            <a:endParaRPr lang="sr-Latn-R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sr-Latn-R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sr-Latn-RS" dirty="0" smtClean="0">
                <a:latin typeface="Arial" pitchFamily="34" charset="0"/>
                <a:cs typeface="Arial" pitchFamily="34" charset="0"/>
              </a:rPr>
              <a:t>• Važi i za Pravilnik za mikro i druga pravna lica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sr-Latn-RS" dirty="0" smtClean="0"/>
          </a:p>
          <a:p>
            <a:pPr>
              <a:buNone/>
            </a:pPr>
            <a:endParaRPr lang="vi-VN" dirty="0" smtClean="0"/>
          </a:p>
          <a:p>
            <a:endParaRPr lang="vi-VN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Ukidanje rev. rezervi prilkom prelaska na MSFI za MSP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r-Latn-RS" dirty="0" smtClean="0"/>
              <a:t>• 340 ili 322?</a:t>
            </a:r>
          </a:p>
          <a:p>
            <a:pPr>
              <a:buNone/>
            </a:pPr>
            <a:r>
              <a:rPr lang="sr-Latn-RS" dirty="0" smtClean="0"/>
              <a:t>•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računu</a:t>
            </a:r>
            <a:r>
              <a:rPr lang="en-US" dirty="0" smtClean="0"/>
              <a:t> 322 - </a:t>
            </a:r>
            <a:r>
              <a:rPr lang="en-US" dirty="0" err="1" smtClean="0"/>
              <a:t>Statutarne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druge</a:t>
            </a:r>
            <a:r>
              <a:rPr lang="en-US" dirty="0" smtClean="0"/>
              <a:t> </a:t>
            </a:r>
            <a:r>
              <a:rPr lang="en-US" dirty="0" err="1" smtClean="0"/>
              <a:t>rezerve</a:t>
            </a:r>
            <a:r>
              <a:rPr lang="en-US" dirty="0" smtClean="0"/>
              <a:t>, </a:t>
            </a:r>
            <a:r>
              <a:rPr lang="en-US" dirty="0" err="1" smtClean="0"/>
              <a:t>iskazuju</a:t>
            </a:r>
            <a:r>
              <a:rPr lang="en-US" dirty="0" smtClean="0"/>
              <a:t> </a:t>
            </a:r>
            <a:r>
              <a:rPr lang="en-US" dirty="0" err="1" smtClean="0"/>
              <a:t>rezerve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se </a:t>
            </a:r>
            <a:r>
              <a:rPr lang="en-US" dirty="0" err="1" smtClean="0"/>
              <a:t>formiraju</a:t>
            </a:r>
            <a:r>
              <a:rPr lang="en-US" dirty="0" smtClean="0"/>
              <a:t> u </a:t>
            </a:r>
            <a:r>
              <a:rPr lang="en-US" dirty="0" err="1" smtClean="0"/>
              <a:t>skladu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opštim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drugim</a:t>
            </a:r>
            <a:r>
              <a:rPr lang="en-US" dirty="0" smtClean="0"/>
              <a:t> </a:t>
            </a:r>
            <a:r>
              <a:rPr lang="en-US" dirty="0" err="1" smtClean="0"/>
              <a:t>aktom</a:t>
            </a:r>
            <a:r>
              <a:rPr lang="en-US" dirty="0" smtClean="0"/>
              <a:t> </a:t>
            </a:r>
            <a:r>
              <a:rPr lang="en-US" dirty="0" err="1" smtClean="0"/>
              <a:t>pravnog</a:t>
            </a:r>
            <a:r>
              <a:rPr lang="en-US" dirty="0" smtClean="0"/>
              <a:t> </a:t>
            </a:r>
            <a:r>
              <a:rPr lang="en-US" dirty="0" err="1" smtClean="0"/>
              <a:t>lica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preduzetnika</a:t>
            </a:r>
            <a:endParaRPr lang="sr-Latn-RS" dirty="0" smtClean="0"/>
          </a:p>
          <a:p>
            <a:pPr>
              <a:buNone/>
            </a:pPr>
            <a:r>
              <a:rPr lang="sr-Latn-RS" dirty="0" smtClean="0"/>
              <a:t>• na kraju svakog izveštajnog perioda prenosi se deo po osnovu razlike u amortizacijama na račun 340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/>
            </a:r>
            <a:br>
              <a:rPr lang="sr-Latn-RS" dirty="0" smtClean="0"/>
            </a:br>
            <a:r>
              <a:rPr lang="sr-Latn-RS" dirty="0" smtClean="0"/>
              <a:t/>
            </a:r>
            <a:br>
              <a:rPr lang="sr-Latn-RS" dirty="0" smtClean="0"/>
            </a:br>
            <a:r>
              <a:rPr lang="vi-VN" dirty="0" smtClean="0">
                <a:latin typeface="Calibri" pitchFamily="34" charset="0"/>
                <a:cs typeface="Calibri" pitchFamily="34" charset="0"/>
              </a:rPr>
              <a:t>Usklađivanje Investicion</a:t>
            </a:r>
            <a:r>
              <a:rPr lang="sr-Latn-RS" dirty="0" smtClean="0">
                <a:latin typeface="Calibri" pitchFamily="34" charset="0"/>
                <a:cs typeface="Calibri" pitchFamily="34" charset="0"/>
              </a:rPr>
              <a:t>ih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 nekretnin</a:t>
            </a:r>
            <a:r>
              <a:rPr lang="sr-Latn-RS" dirty="0" smtClean="0">
                <a:latin typeface="Calibri" pitchFamily="34" charset="0"/>
                <a:cs typeface="Calibri" pitchFamily="34" charset="0"/>
              </a:rPr>
              <a:t>a</a:t>
            </a:r>
            <a:r>
              <a:rPr lang="vi-VN" dirty="0" smtClean="0"/>
              <a:t/>
            </a:r>
            <a:br>
              <a:rPr lang="vi-VN" dirty="0" smtClean="0"/>
            </a:br>
            <a:r>
              <a:rPr lang="vi-VN" dirty="0" smtClean="0"/>
              <a:t/>
            </a:r>
            <a:br>
              <a:rPr lang="vi-VN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investicione</a:t>
            </a:r>
            <a:r>
              <a:rPr lang="en-US" dirty="0" smtClean="0"/>
              <a:t> </a:t>
            </a:r>
            <a:r>
              <a:rPr lang="en-US" dirty="0" err="1" smtClean="0"/>
              <a:t>nekretnine</a:t>
            </a:r>
            <a:r>
              <a:rPr lang="en-US" dirty="0" smtClean="0"/>
              <a:t> </a:t>
            </a:r>
            <a:r>
              <a:rPr lang="en-US" dirty="0" err="1" smtClean="0"/>
              <a:t>čija</a:t>
            </a:r>
            <a:r>
              <a:rPr lang="en-US" dirty="0" smtClean="0"/>
              <a:t> se </a:t>
            </a:r>
            <a:r>
              <a:rPr lang="en-US" b="1" dirty="0" err="1" smtClean="0"/>
              <a:t>fer</a:t>
            </a:r>
            <a:r>
              <a:rPr lang="en-US" b="1" dirty="0" smtClean="0"/>
              <a:t> </a:t>
            </a:r>
            <a:r>
              <a:rPr lang="en-US" b="1" dirty="0" err="1" smtClean="0"/>
              <a:t>vrednost</a:t>
            </a:r>
            <a:r>
              <a:rPr lang="en-US" b="1" dirty="0" smtClean="0"/>
              <a:t> </a:t>
            </a:r>
            <a:r>
              <a:rPr lang="en-US" b="1" dirty="0" err="1" smtClean="0"/>
              <a:t>može</a:t>
            </a:r>
            <a:r>
              <a:rPr lang="en-US" b="1" dirty="0" smtClean="0"/>
              <a:t> </a:t>
            </a:r>
            <a:r>
              <a:rPr lang="en-US" b="1" dirty="0" err="1" smtClean="0"/>
              <a:t>pouzdano</a:t>
            </a:r>
            <a:r>
              <a:rPr lang="en-US" b="1" dirty="0" smtClean="0"/>
              <a:t> </a:t>
            </a:r>
            <a:r>
              <a:rPr lang="en-US" b="1" dirty="0" err="1" smtClean="0"/>
              <a:t>odmeriti</a:t>
            </a:r>
            <a:r>
              <a:rPr lang="en-US" b="1" dirty="0" smtClean="0"/>
              <a:t> </a:t>
            </a:r>
            <a:r>
              <a:rPr lang="en-US" b="1" dirty="0" err="1" smtClean="0"/>
              <a:t>bez</a:t>
            </a:r>
            <a:r>
              <a:rPr lang="en-US" b="1" dirty="0" smtClean="0"/>
              <a:t> </a:t>
            </a:r>
            <a:r>
              <a:rPr lang="en-US" b="1" dirty="0" err="1" smtClean="0"/>
              <a:t>prekomernih</a:t>
            </a:r>
            <a:r>
              <a:rPr lang="en-US" b="1" dirty="0" smtClean="0"/>
              <a:t> </a:t>
            </a:r>
            <a:r>
              <a:rPr lang="en-US" b="1" dirty="0" err="1" smtClean="0"/>
              <a:t>troškova</a:t>
            </a:r>
            <a:r>
              <a:rPr lang="en-US" b="1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napora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se </a:t>
            </a:r>
            <a:r>
              <a:rPr lang="en-US" dirty="0" err="1" smtClean="0"/>
              <a:t>odmeravaju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fer</a:t>
            </a:r>
            <a:r>
              <a:rPr lang="en-US" dirty="0" smtClean="0"/>
              <a:t> </a:t>
            </a:r>
            <a:r>
              <a:rPr lang="en-US" dirty="0" err="1" smtClean="0"/>
              <a:t>vrednosti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svaki</a:t>
            </a:r>
            <a:r>
              <a:rPr lang="en-US" dirty="0" smtClean="0"/>
              <a:t> datum </a:t>
            </a:r>
            <a:r>
              <a:rPr lang="en-US" dirty="0" err="1" smtClean="0"/>
              <a:t>izveštavanja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promenama</a:t>
            </a:r>
            <a:r>
              <a:rPr lang="en-US" dirty="0" smtClean="0"/>
              <a:t> </a:t>
            </a:r>
            <a:r>
              <a:rPr lang="en-US" dirty="0" err="1" smtClean="0"/>
              <a:t>fer</a:t>
            </a:r>
            <a:r>
              <a:rPr lang="en-US" dirty="0" smtClean="0"/>
              <a:t> </a:t>
            </a:r>
            <a:r>
              <a:rPr lang="en-US" dirty="0" err="1" smtClean="0"/>
              <a:t>vrednosti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se </a:t>
            </a:r>
            <a:r>
              <a:rPr lang="en-US" dirty="0" err="1" smtClean="0"/>
              <a:t>priznaju</a:t>
            </a:r>
            <a:r>
              <a:rPr lang="en-US" dirty="0" smtClean="0"/>
              <a:t> u </a:t>
            </a:r>
            <a:r>
              <a:rPr lang="en-US" dirty="0" err="1" smtClean="0"/>
              <a:t>dobitak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gubitak</a:t>
            </a:r>
            <a:endParaRPr lang="sr-Latn-RS" dirty="0" smtClean="0"/>
          </a:p>
          <a:p>
            <a:r>
              <a:rPr lang="en-US" dirty="0" smtClean="0"/>
              <a:t>I</a:t>
            </a:r>
            <a:r>
              <a:rPr lang="sr-Latn-RS" dirty="0" smtClean="0"/>
              <a:t>nvesticione nekretnine čija se </a:t>
            </a:r>
            <a:r>
              <a:rPr lang="sr-Latn-RS" b="1" dirty="0" smtClean="0"/>
              <a:t>fer vrednost ne može pouzdano utvrditi </a:t>
            </a:r>
            <a:r>
              <a:rPr lang="sr-Latn-RS" dirty="0" smtClean="0"/>
              <a:t>bez prekomernih troškova vrednuju se po </a:t>
            </a:r>
            <a:r>
              <a:rPr lang="sr-Latn-RS" smtClean="0"/>
              <a:t>nabavnoj vrednosti </a:t>
            </a:r>
            <a:r>
              <a:rPr lang="sr-Latn-RS" dirty="0" smtClean="0"/>
              <a:t>i evidentiraju na </a:t>
            </a:r>
            <a:r>
              <a:rPr lang="sr-Latn-RS" b="1" dirty="0" smtClean="0"/>
              <a:t>računu 022</a:t>
            </a:r>
            <a:endParaRPr lang="en-US" b="1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/>
            </a:r>
            <a:br>
              <a:rPr lang="sr-Latn-RS" dirty="0" smtClean="0"/>
            </a:br>
            <a:r>
              <a:rPr lang="sr-Latn-RS" dirty="0" smtClean="0"/>
              <a:t/>
            </a:r>
            <a:br>
              <a:rPr lang="sr-Latn-RS" dirty="0" smtClean="0"/>
            </a:br>
            <a:r>
              <a:rPr lang="en-US" dirty="0" err="1" smtClean="0"/>
              <a:t>Reklasifikacija</a:t>
            </a:r>
            <a:r>
              <a:rPr lang="en-US" dirty="0" smtClean="0"/>
              <a:t> </a:t>
            </a:r>
            <a:r>
              <a:rPr lang="en-US" dirty="0" err="1" smtClean="0"/>
              <a:t>Staln</a:t>
            </a:r>
            <a:r>
              <a:rPr lang="sr-Latn-RS" dirty="0" smtClean="0"/>
              <a:t>ih</a:t>
            </a:r>
            <a:r>
              <a:rPr lang="en-US" dirty="0" smtClean="0"/>
              <a:t> </a:t>
            </a:r>
            <a:r>
              <a:rPr lang="en-US" dirty="0" err="1" smtClean="0"/>
              <a:t>sredst</a:t>
            </a:r>
            <a:r>
              <a:rPr lang="sr-Latn-RS" dirty="0" smtClean="0"/>
              <a:t>a</a:t>
            </a:r>
            <a:r>
              <a:rPr lang="en-US" dirty="0" err="1" smtClean="0"/>
              <a:t>va</a:t>
            </a:r>
            <a:r>
              <a:rPr lang="en-US" dirty="0" smtClean="0"/>
              <a:t> </a:t>
            </a:r>
            <a:r>
              <a:rPr lang="en-US" dirty="0" err="1" smtClean="0"/>
              <a:t>namenjen</a:t>
            </a:r>
            <a:r>
              <a:rPr lang="sr-Latn-RS" dirty="0" smtClean="0"/>
              <a:t>ih</a:t>
            </a:r>
            <a:r>
              <a:rPr lang="en-US" dirty="0" smtClean="0"/>
              <a:t> </a:t>
            </a:r>
            <a:r>
              <a:rPr lang="en-US" dirty="0" err="1" smtClean="0"/>
              <a:t>prodaji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MSFI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za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MSP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ne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propisuje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iskazivanje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stalnih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sredstava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namenjenih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prodaji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kao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posebnu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poziciju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u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okviru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obrtne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imovine</a:t>
            </a:r>
            <a:endParaRPr lang="sr-Latn-RS" dirty="0" smtClean="0">
              <a:latin typeface="Arial" pitchFamily="34" charset="0"/>
              <a:cs typeface="Arial" pitchFamily="34" charset="0"/>
            </a:endParaRPr>
          </a:p>
          <a:p>
            <a:r>
              <a:rPr lang="sr-Latn-RS" dirty="0" smtClean="0">
                <a:latin typeface="Arial" pitchFamily="34" charset="0"/>
                <a:cs typeface="Arial" pitchFamily="34" charset="0"/>
              </a:rPr>
              <a:t>Isto važi i za Pravilnik za mikro i druga pravna lica</a:t>
            </a:r>
          </a:p>
          <a:p>
            <a:endParaRPr lang="sr-Latn-RS" dirty="0" smtClean="0">
              <a:latin typeface="Arial" pitchFamily="34" charset="0"/>
              <a:cs typeface="Arial" pitchFamily="34" charset="0"/>
            </a:endParaRPr>
          </a:p>
          <a:p>
            <a:r>
              <a:rPr lang="vi-VN" dirty="0" smtClean="0">
                <a:latin typeface="Arial" pitchFamily="34" charset="0"/>
                <a:cs typeface="Arial" pitchFamily="34" charset="0"/>
              </a:rPr>
              <a:t>kada postoji plan za otuđenje stalne imovine, ne vrši se reklasifikovanje na obrtnu imovinu, odnosno zalihe kao stalnu imovinu namenjenu prodaji, već se vrši njeno obezvređenje u okviru stavke na kojoj je iskazana</a:t>
            </a:r>
            <a:endParaRPr lang="sr-Latn-R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sr-Latn-RS" dirty="0" smtClean="0"/>
          </a:p>
          <a:p>
            <a:endParaRPr lang="sr-Latn-RS" dirty="0" smtClean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/>
            </a:r>
            <a:br>
              <a:rPr lang="sr-Latn-RS" dirty="0" smtClean="0"/>
            </a:br>
            <a:r>
              <a:rPr lang="sr-Latn-RS" dirty="0" smtClean="0"/>
              <a:t/>
            </a:r>
            <a:br>
              <a:rPr lang="sr-Latn-RS" dirty="0" smtClean="0"/>
            </a:br>
            <a:r>
              <a:rPr lang="en-US" dirty="0" err="1" smtClean="0"/>
              <a:t>Reklasifikacija</a:t>
            </a:r>
            <a:r>
              <a:rPr lang="en-US" dirty="0" smtClean="0"/>
              <a:t> </a:t>
            </a:r>
            <a:r>
              <a:rPr lang="en-US" dirty="0" err="1" smtClean="0"/>
              <a:t>Odložen</a:t>
            </a:r>
            <a:r>
              <a:rPr lang="sr-Latn-RS" dirty="0" smtClean="0"/>
              <a:t>ih</a:t>
            </a:r>
            <a:r>
              <a:rPr lang="en-US" dirty="0" smtClean="0"/>
              <a:t> </a:t>
            </a:r>
            <a:r>
              <a:rPr lang="en-US" dirty="0" err="1" smtClean="0"/>
              <a:t>poresk</a:t>
            </a:r>
            <a:r>
              <a:rPr lang="sr-Latn-RS" dirty="0" smtClean="0"/>
              <a:t>ih</a:t>
            </a:r>
            <a:r>
              <a:rPr lang="en-US" dirty="0" smtClean="0"/>
              <a:t> </a:t>
            </a:r>
            <a:r>
              <a:rPr lang="en-US" dirty="0" err="1" smtClean="0"/>
              <a:t>sredst</a:t>
            </a:r>
            <a:r>
              <a:rPr lang="sr-Latn-RS" dirty="0" smtClean="0"/>
              <a:t>a</a:t>
            </a:r>
            <a:r>
              <a:rPr lang="en-US" dirty="0" err="1" smtClean="0"/>
              <a:t>va</a:t>
            </a:r>
            <a:r>
              <a:rPr lang="en-US" dirty="0" smtClean="0"/>
              <a:t> </a:t>
            </a:r>
            <a:r>
              <a:rPr lang="sr-Latn-RS" dirty="0" smtClean="0"/>
              <a:t>i </a:t>
            </a:r>
            <a:r>
              <a:rPr lang="en-US" dirty="0" err="1" smtClean="0"/>
              <a:t>obavez</a:t>
            </a:r>
            <a:r>
              <a:rPr lang="sr-Latn-RS" dirty="0" smtClean="0"/>
              <a:t>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entiteta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prvi</a:t>
            </a:r>
            <a:r>
              <a:rPr lang="en-US" dirty="0" smtClean="0"/>
              <a:t> put </a:t>
            </a:r>
            <a:r>
              <a:rPr lang="en-US" dirty="0" err="1" smtClean="0"/>
              <a:t>primenjuje</a:t>
            </a:r>
            <a:r>
              <a:rPr lang="en-US" dirty="0" smtClean="0"/>
              <a:t> MSFI </a:t>
            </a:r>
            <a:r>
              <a:rPr lang="en-US" dirty="0" err="1" smtClean="0"/>
              <a:t>za</a:t>
            </a:r>
            <a:r>
              <a:rPr lang="en-US" dirty="0" smtClean="0"/>
              <a:t> MSP se ne </a:t>
            </a:r>
            <a:r>
              <a:rPr lang="en-US" dirty="0" err="1" smtClean="0"/>
              <a:t>zahteva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prizna</a:t>
            </a:r>
            <a:r>
              <a:rPr lang="en-US" dirty="0" smtClean="0"/>
              <a:t>, </a:t>
            </a:r>
            <a:r>
              <a:rPr lang="en-US" dirty="0" err="1" smtClean="0"/>
              <a:t>na</a:t>
            </a:r>
            <a:r>
              <a:rPr lang="en-US" dirty="0" smtClean="0"/>
              <a:t> datum </a:t>
            </a:r>
            <a:r>
              <a:rPr lang="en-US" dirty="0" err="1" smtClean="0"/>
              <a:t>prelaska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MSFI </a:t>
            </a:r>
            <a:r>
              <a:rPr lang="en-US" dirty="0" err="1" smtClean="0"/>
              <a:t>za</a:t>
            </a:r>
            <a:r>
              <a:rPr lang="en-US" dirty="0" smtClean="0"/>
              <a:t> MSP, </a:t>
            </a:r>
            <a:r>
              <a:rPr lang="en-US" dirty="0" err="1" smtClean="0"/>
              <a:t>odložena</a:t>
            </a:r>
            <a:r>
              <a:rPr lang="en-US" dirty="0" smtClean="0"/>
              <a:t> </a:t>
            </a:r>
            <a:r>
              <a:rPr lang="en-US" dirty="0" err="1" smtClean="0"/>
              <a:t>poreska</a:t>
            </a:r>
            <a:r>
              <a:rPr lang="en-US" dirty="0" smtClean="0"/>
              <a:t> </a:t>
            </a:r>
            <a:r>
              <a:rPr lang="en-US" dirty="0" err="1" smtClean="0"/>
              <a:t>sredstva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odložene</a:t>
            </a:r>
            <a:r>
              <a:rPr lang="en-US" dirty="0" smtClean="0"/>
              <a:t> </a:t>
            </a:r>
            <a:r>
              <a:rPr lang="en-US" dirty="0" err="1" smtClean="0"/>
              <a:t>poreske</a:t>
            </a:r>
            <a:r>
              <a:rPr lang="en-US" dirty="0" smtClean="0"/>
              <a:t> </a:t>
            </a:r>
            <a:r>
              <a:rPr lang="en-US" dirty="0" err="1" smtClean="0"/>
              <a:t>obaveze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u </a:t>
            </a:r>
            <a:r>
              <a:rPr lang="en-US" dirty="0" err="1" smtClean="0"/>
              <a:t>vezi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razlikom</a:t>
            </a:r>
            <a:r>
              <a:rPr lang="en-US" dirty="0" smtClean="0"/>
              <a:t> </a:t>
            </a:r>
            <a:r>
              <a:rPr lang="en-US" dirty="0" err="1" smtClean="0"/>
              <a:t>poreske</a:t>
            </a:r>
            <a:r>
              <a:rPr lang="en-US" dirty="0" smtClean="0"/>
              <a:t> </a:t>
            </a:r>
            <a:r>
              <a:rPr lang="en-US" dirty="0" err="1" smtClean="0"/>
              <a:t>osnovice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knjigovodstvene</a:t>
            </a:r>
            <a:r>
              <a:rPr lang="en-US" dirty="0" smtClean="0"/>
              <a:t> </a:t>
            </a:r>
            <a:r>
              <a:rPr lang="en-US" dirty="0" err="1" smtClean="0"/>
              <a:t>vrednosti</a:t>
            </a:r>
            <a:r>
              <a:rPr lang="en-US" dirty="0" smtClean="0"/>
              <a:t> </a:t>
            </a:r>
            <a:r>
              <a:rPr lang="en-US" dirty="0" err="1" smtClean="0"/>
              <a:t>nekog</a:t>
            </a:r>
            <a:r>
              <a:rPr lang="en-US" dirty="0" smtClean="0"/>
              <a:t> </a:t>
            </a:r>
            <a:r>
              <a:rPr lang="en-US" dirty="0" err="1" smtClean="0"/>
              <a:t>sredstva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obaveze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bi </a:t>
            </a:r>
            <a:r>
              <a:rPr lang="en-US" dirty="0" err="1" smtClean="0"/>
              <a:t>priznavanje</a:t>
            </a:r>
            <a:r>
              <a:rPr lang="en-US" dirty="0" smtClean="0"/>
              <a:t> </a:t>
            </a:r>
            <a:r>
              <a:rPr lang="en-US" dirty="0" err="1" smtClean="0"/>
              <a:t>odloženih</a:t>
            </a:r>
            <a:r>
              <a:rPr lang="en-US" dirty="0" smtClean="0"/>
              <a:t> </a:t>
            </a:r>
            <a:r>
              <a:rPr lang="en-US" dirty="0" err="1" smtClean="0"/>
              <a:t>poreskih</a:t>
            </a:r>
            <a:r>
              <a:rPr lang="en-US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obaveza</a:t>
            </a:r>
            <a:r>
              <a:rPr lang="en-US" dirty="0" smtClean="0"/>
              <a:t> </a:t>
            </a:r>
            <a:r>
              <a:rPr lang="en-US" b="1" dirty="0" err="1" smtClean="0"/>
              <a:t>uključivale</a:t>
            </a:r>
            <a:r>
              <a:rPr lang="en-US" b="1" dirty="0" smtClean="0"/>
              <a:t> </a:t>
            </a:r>
            <a:r>
              <a:rPr lang="en-US" b="1" dirty="0" err="1" smtClean="0"/>
              <a:t>prekomerni</a:t>
            </a:r>
            <a:r>
              <a:rPr lang="en-US" b="1" dirty="0" smtClean="0"/>
              <a:t> </a:t>
            </a:r>
            <a:r>
              <a:rPr lang="en-US" b="1" dirty="0" err="1" smtClean="0"/>
              <a:t>napor</a:t>
            </a:r>
            <a:r>
              <a:rPr lang="en-US" b="1" dirty="0" smtClean="0"/>
              <a:t> </a:t>
            </a:r>
            <a:r>
              <a:rPr lang="en-US" b="1" dirty="0" err="1" smtClean="0"/>
              <a:t>ili</a:t>
            </a:r>
            <a:r>
              <a:rPr lang="en-US" b="1" dirty="0" smtClean="0"/>
              <a:t> </a:t>
            </a:r>
            <a:r>
              <a:rPr lang="en-US" b="1" dirty="0" err="1" smtClean="0"/>
              <a:t>troškove</a:t>
            </a:r>
            <a:r>
              <a:rPr lang="en-US" b="1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385" y="762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sr-Latn-RS" dirty="0" smtClean="0"/>
              <a:t>Zakon o računovodstvu se ne odnosi na: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525963"/>
          </a:xfrm>
        </p:spPr>
        <p:txBody>
          <a:bodyPr/>
          <a:lstStyle/>
          <a:p>
            <a:r>
              <a:rPr lang="sr-Latn-RS" sz="2800" dirty="0" smtClean="0">
                <a:latin typeface="Calibri" pitchFamily="34" charset="0"/>
                <a:cs typeface="Calibri" pitchFamily="34" charset="0"/>
              </a:rPr>
              <a:t>b</a:t>
            </a:r>
            <a:r>
              <a:rPr lang="vi-VN" sz="2800" dirty="0" smtClean="0">
                <a:latin typeface="Calibri" pitchFamily="34" charset="0"/>
                <a:cs typeface="Calibri" pitchFamily="34" charset="0"/>
              </a:rPr>
              <a:t>udžet</a:t>
            </a:r>
            <a:r>
              <a:rPr lang="sr-Latn-RS" sz="2800" dirty="0" smtClean="0">
                <a:latin typeface="Calibri" pitchFamily="34" charset="0"/>
                <a:cs typeface="Calibri" pitchFamily="34" charset="0"/>
              </a:rPr>
              <a:t>ske</a:t>
            </a:r>
            <a:r>
              <a:rPr lang="vi-VN" sz="2800" dirty="0" smtClean="0">
                <a:latin typeface="Calibri" pitchFamily="34" charset="0"/>
                <a:cs typeface="Calibri" pitchFamily="34" charset="0"/>
              </a:rPr>
              <a:t> i korisni</a:t>
            </a:r>
            <a:r>
              <a:rPr lang="sr-Latn-RS" sz="2800" dirty="0" smtClean="0">
                <a:latin typeface="Calibri" pitchFamily="34" charset="0"/>
                <a:cs typeface="Calibri" pitchFamily="34" charset="0"/>
              </a:rPr>
              <a:t>ke</a:t>
            </a:r>
            <a:r>
              <a:rPr lang="vi-VN" sz="2800" dirty="0" smtClean="0">
                <a:latin typeface="Calibri" pitchFamily="34" charset="0"/>
                <a:cs typeface="Calibri" pitchFamily="34" charset="0"/>
              </a:rPr>
              <a:t> budžetskih sredstava, stambene zgrade, kao i organizacije obaveznog socijalnog osiguranja, ako posebnim propisima nije drukčije uređeno </a:t>
            </a:r>
            <a:endParaRPr lang="sr-Latn-RS" sz="2800" dirty="0" smtClean="0">
              <a:latin typeface="Calibri" pitchFamily="34" charset="0"/>
              <a:cs typeface="Calibri" pitchFamily="34" charset="0"/>
            </a:endParaRPr>
          </a:p>
          <a:p>
            <a:r>
              <a:rPr lang="vi-VN" sz="2800" dirty="0" smtClean="0">
                <a:latin typeface="Calibri" pitchFamily="34" charset="0"/>
                <a:cs typeface="Calibri" pitchFamily="34" charset="0"/>
              </a:rPr>
              <a:t>crkve i verske zajednice, osim u delu obavljanja privredne ili druge delatnosti, u skladu sa propisima kojima je uređeno obavljanje tih delatnosti</a:t>
            </a:r>
            <a:endParaRPr lang="sr-Latn-RS" sz="28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dirty="0" smtClean="0">
                <a:latin typeface="Calibri" pitchFamily="34" charset="0"/>
                <a:cs typeface="Calibri" pitchFamily="34" charset="0"/>
              </a:rPr>
              <a:t>P</a:t>
            </a:r>
            <a:r>
              <a:rPr lang="sr-Latn-RS" sz="2800" dirty="0" smtClean="0">
                <a:latin typeface="Calibri" pitchFamily="34" charset="0"/>
                <a:cs typeface="Calibri" pitchFamily="34" charset="0"/>
              </a:rPr>
              <a:t>redstavništva stranih pravnih lica</a:t>
            </a:r>
          </a:p>
          <a:p>
            <a:endParaRPr lang="vi-VN" dirty="0" smtClean="0">
              <a:latin typeface="Calibri" pitchFamily="34" charset="0"/>
              <a:cs typeface="Calibri" pitchFamily="34" charset="0"/>
            </a:endParaRPr>
          </a:p>
          <a:p>
            <a:endParaRPr lang="sr-Latn-RS" dirty="0" smtClean="0">
              <a:latin typeface="Calibri" pitchFamily="34" charset="0"/>
              <a:cs typeface="Calibri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DRŽAVNA DAVANJA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AutoNum type="arabicParenR"/>
            </a:pPr>
            <a:r>
              <a:rPr lang="en-US" dirty="0" err="1" smtClean="0"/>
              <a:t>Odeljak</a:t>
            </a:r>
            <a:r>
              <a:rPr lang="en-US" dirty="0" smtClean="0"/>
              <a:t> 24 MSFI </a:t>
            </a:r>
            <a:r>
              <a:rPr lang="en-US" dirty="0" err="1" smtClean="0"/>
              <a:t>za</a:t>
            </a:r>
            <a:r>
              <a:rPr lang="en-US" dirty="0" smtClean="0"/>
              <a:t> MSP </a:t>
            </a:r>
            <a:r>
              <a:rPr lang="en-US" b="1" dirty="0" err="1" smtClean="0"/>
              <a:t>odnosi</a:t>
            </a:r>
            <a:r>
              <a:rPr lang="en-US" b="1" dirty="0" smtClean="0"/>
              <a:t> se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sva</a:t>
            </a:r>
            <a:r>
              <a:rPr lang="en-US" b="1" dirty="0" smtClean="0"/>
              <a:t> </a:t>
            </a:r>
            <a:r>
              <a:rPr lang="en-US" b="1" dirty="0" err="1" smtClean="0"/>
              <a:t>državna</a:t>
            </a:r>
            <a:r>
              <a:rPr lang="en-US" b="1" dirty="0" smtClean="0"/>
              <a:t> </a:t>
            </a:r>
            <a:r>
              <a:rPr lang="en-US" b="1" dirty="0" err="1" smtClean="0"/>
              <a:t>davanja</a:t>
            </a:r>
            <a:endParaRPr lang="sr-Latn-RS" b="1" dirty="0" smtClean="0"/>
          </a:p>
          <a:p>
            <a:pPr marL="514350" indent="-514350">
              <a:buAutoNum type="arabicParenR"/>
            </a:pPr>
            <a:r>
              <a:rPr lang="en-US" dirty="0" err="1" smtClean="0"/>
              <a:t>Odeljak</a:t>
            </a:r>
            <a:r>
              <a:rPr lang="en-US" dirty="0" smtClean="0"/>
              <a:t> 24 MSFI </a:t>
            </a:r>
            <a:r>
              <a:rPr lang="en-US" dirty="0" err="1" smtClean="0"/>
              <a:t>za</a:t>
            </a:r>
            <a:r>
              <a:rPr lang="en-US" dirty="0" smtClean="0"/>
              <a:t> MSP </a:t>
            </a:r>
            <a:r>
              <a:rPr lang="en-US" b="1" dirty="0" err="1" smtClean="0"/>
              <a:t>sadrži</a:t>
            </a:r>
            <a:r>
              <a:rPr lang="en-US" b="1" dirty="0" smtClean="0"/>
              <a:t> </a:t>
            </a:r>
            <a:r>
              <a:rPr lang="en-US" b="1" dirty="0" err="1" smtClean="0"/>
              <a:t>samo</a:t>
            </a:r>
            <a:r>
              <a:rPr lang="en-US" b="1" dirty="0" smtClean="0"/>
              <a:t> </a:t>
            </a:r>
            <a:r>
              <a:rPr lang="en-US" b="1" dirty="0" err="1" smtClean="0"/>
              <a:t>jednu</a:t>
            </a:r>
            <a:r>
              <a:rPr lang="en-US" b="1" dirty="0" smtClean="0"/>
              <a:t> </a:t>
            </a:r>
            <a:r>
              <a:rPr lang="en-US" b="1" dirty="0" err="1" smtClean="0"/>
              <a:t>opciju</a:t>
            </a:r>
            <a:r>
              <a:rPr lang="en-US" b="1" dirty="0" smtClean="0"/>
              <a:t> </a:t>
            </a:r>
            <a:r>
              <a:rPr lang="en-US" b="1" dirty="0" err="1" smtClean="0"/>
              <a:t>za</a:t>
            </a:r>
            <a:r>
              <a:rPr lang="en-US" b="1" dirty="0" smtClean="0"/>
              <a:t> </a:t>
            </a:r>
            <a:r>
              <a:rPr lang="en-US" b="1" dirty="0" err="1" smtClean="0"/>
              <a:t>sva</a:t>
            </a:r>
            <a:r>
              <a:rPr lang="en-US" b="1" dirty="0" smtClean="0"/>
              <a:t> </a:t>
            </a:r>
            <a:r>
              <a:rPr lang="en-US" b="1" dirty="0" err="1" smtClean="0"/>
              <a:t>državna</a:t>
            </a:r>
            <a:r>
              <a:rPr lang="en-US" b="1" dirty="0" smtClean="0"/>
              <a:t> </a:t>
            </a:r>
            <a:r>
              <a:rPr lang="en-US" b="1" dirty="0" err="1" smtClean="0"/>
              <a:t>davanja</a:t>
            </a:r>
            <a:endParaRPr lang="sr-Latn-RS" b="1" dirty="0" smtClean="0"/>
          </a:p>
          <a:p>
            <a:pPr marL="514350" indent="-514350">
              <a:buAutoNum type="arabicParenR"/>
            </a:pPr>
            <a:r>
              <a:rPr lang="en-US" dirty="0" err="1" smtClean="0"/>
              <a:t>Odeljak</a:t>
            </a:r>
            <a:r>
              <a:rPr lang="en-US" dirty="0" smtClean="0"/>
              <a:t> 24 MSFI </a:t>
            </a:r>
            <a:r>
              <a:rPr lang="en-US" dirty="0" err="1" smtClean="0"/>
              <a:t>za</a:t>
            </a:r>
            <a:r>
              <a:rPr lang="en-US" dirty="0" smtClean="0"/>
              <a:t> MSP ne </a:t>
            </a:r>
            <a:r>
              <a:rPr lang="en-US" dirty="0" err="1" smtClean="0"/>
              <a:t>dozvoljava</a:t>
            </a:r>
            <a:r>
              <a:rPr lang="en-US" dirty="0" smtClean="0"/>
              <a:t> </a:t>
            </a:r>
            <a:r>
              <a:rPr lang="en-US" dirty="0" err="1" smtClean="0"/>
              <a:t>povezivanje</a:t>
            </a:r>
            <a:r>
              <a:rPr lang="en-US" dirty="0" smtClean="0"/>
              <a:t> </a:t>
            </a:r>
            <a:r>
              <a:rPr lang="en-US" dirty="0" err="1" smtClean="0"/>
              <a:t>državnog</a:t>
            </a:r>
            <a:r>
              <a:rPr lang="en-US" dirty="0" smtClean="0"/>
              <a:t> </a:t>
            </a:r>
            <a:r>
              <a:rPr lang="en-US" dirty="0" err="1" smtClean="0"/>
              <a:t>davanja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troškovima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čiju</a:t>
            </a:r>
            <a:r>
              <a:rPr lang="en-US" dirty="0" smtClean="0"/>
              <a:t> je </a:t>
            </a:r>
            <a:r>
              <a:rPr lang="en-US" dirty="0" err="1" smtClean="0"/>
              <a:t>nadoknadu</a:t>
            </a:r>
            <a:r>
              <a:rPr lang="en-US" dirty="0" smtClean="0"/>
              <a:t> </a:t>
            </a:r>
            <a:r>
              <a:rPr lang="en-US" dirty="0" err="1" smtClean="0"/>
              <a:t>namenjen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amortizacijom</a:t>
            </a:r>
            <a:r>
              <a:rPr lang="en-US" dirty="0" smtClean="0"/>
              <a:t> </a:t>
            </a:r>
            <a:r>
              <a:rPr lang="en-US" dirty="0" err="1" smtClean="0"/>
              <a:t>stalnih</a:t>
            </a:r>
            <a:r>
              <a:rPr lang="en-US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čije</a:t>
            </a:r>
            <a:r>
              <a:rPr lang="en-US" dirty="0" smtClean="0"/>
              <a:t> se </a:t>
            </a:r>
            <a:r>
              <a:rPr lang="en-US" dirty="0" err="1" smtClean="0"/>
              <a:t>finansiranje</a:t>
            </a:r>
            <a:r>
              <a:rPr lang="en-US" dirty="0" smtClean="0"/>
              <a:t> </a:t>
            </a:r>
            <a:r>
              <a:rPr lang="en-US" dirty="0" err="1" smtClean="0"/>
              <a:t>koristi</a:t>
            </a:r>
            <a:r>
              <a:rPr lang="en-US" dirty="0" smtClean="0"/>
              <a:t>, </a:t>
            </a:r>
            <a:r>
              <a:rPr lang="en-US" dirty="0" err="1" smtClean="0"/>
              <a:t>već</a:t>
            </a:r>
            <a:r>
              <a:rPr lang="en-US" dirty="0" smtClean="0"/>
              <a:t> se </a:t>
            </a:r>
            <a:r>
              <a:rPr lang="en-US" b="1" dirty="0" err="1" smtClean="0"/>
              <a:t>prihod</a:t>
            </a:r>
            <a:r>
              <a:rPr lang="en-US" b="1" dirty="0" smtClean="0"/>
              <a:t> </a:t>
            </a:r>
            <a:r>
              <a:rPr lang="en-US" b="1" dirty="0" err="1" smtClean="0"/>
              <a:t>priznaje</a:t>
            </a:r>
            <a:r>
              <a:rPr lang="en-US" b="1" dirty="0" smtClean="0"/>
              <a:t> </a:t>
            </a:r>
            <a:r>
              <a:rPr lang="en-US" b="1" dirty="0" err="1" smtClean="0"/>
              <a:t>odmah</a:t>
            </a:r>
            <a:r>
              <a:rPr lang="en-US" b="1" dirty="0" smtClean="0"/>
              <a:t> (</a:t>
            </a:r>
            <a:r>
              <a:rPr lang="en-US" b="1" dirty="0" err="1" smtClean="0"/>
              <a:t>za</a:t>
            </a:r>
            <a:r>
              <a:rPr lang="en-US" b="1" dirty="0" smtClean="0"/>
              <a:t> </a:t>
            </a:r>
            <a:r>
              <a:rPr lang="en-US" b="1" dirty="0" err="1" smtClean="0"/>
              <a:t>bezuslovna</a:t>
            </a:r>
            <a:r>
              <a:rPr lang="en-US" b="1" dirty="0" smtClean="0"/>
              <a:t> </a:t>
            </a:r>
            <a:r>
              <a:rPr lang="en-US" b="1" dirty="0" err="1" smtClean="0"/>
              <a:t>državna</a:t>
            </a:r>
            <a:r>
              <a:rPr lang="en-US" b="1" dirty="0" smtClean="0"/>
              <a:t> </a:t>
            </a:r>
            <a:r>
              <a:rPr lang="en-US" b="1" dirty="0" err="1" smtClean="0"/>
              <a:t>davanja</a:t>
            </a:r>
            <a:r>
              <a:rPr lang="en-US" b="1" dirty="0" smtClean="0"/>
              <a:t>), </a:t>
            </a:r>
            <a:r>
              <a:rPr lang="en-US" b="1" dirty="0" err="1" smtClean="0"/>
              <a:t>odnosno</a:t>
            </a:r>
            <a:r>
              <a:rPr lang="en-US" b="1" dirty="0" smtClean="0"/>
              <a:t> </a:t>
            </a:r>
            <a:r>
              <a:rPr lang="en-US" b="1" dirty="0" err="1" smtClean="0"/>
              <a:t>po</a:t>
            </a:r>
            <a:r>
              <a:rPr lang="en-US" b="1" dirty="0" smtClean="0"/>
              <a:t> </a:t>
            </a:r>
            <a:r>
              <a:rPr lang="en-US" b="1" dirty="0" err="1" smtClean="0"/>
              <a:t>ispunjenju</a:t>
            </a:r>
            <a:r>
              <a:rPr lang="en-US" b="1" dirty="0" smtClean="0"/>
              <a:t> </a:t>
            </a:r>
            <a:r>
              <a:rPr lang="en-US" b="1" dirty="0" err="1" smtClean="0"/>
              <a:t>svih</a:t>
            </a:r>
            <a:r>
              <a:rPr lang="en-US" b="1" dirty="0" smtClean="0"/>
              <a:t> </a:t>
            </a:r>
            <a:r>
              <a:rPr lang="en-US" b="1" dirty="0" err="1" smtClean="0"/>
              <a:t>uslova</a:t>
            </a:r>
            <a:r>
              <a:rPr lang="en-US" b="1" dirty="0" smtClean="0"/>
              <a:t> (</a:t>
            </a:r>
            <a:r>
              <a:rPr lang="en-US" b="1" dirty="0" err="1" smtClean="0"/>
              <a:t>za</a:t>
            </a:r>
            <a:r>
              <a:rPr lang="en-US" b="1" dirty="0" smtClean="0"/>
              <a:t> </a:t>
            </a:r>
            <a:r>
              <a:rPr lang="en-US" b="1" dirty="0" err="1" smtClean="0"/>
              <a:t>uslovljena</a:t>
            </a:r>
            <a:r>
              <a:rPr lang="en-US" b="1" dirty="0" smtClean="0"/>
              <a:t> </a:t>
            </a:r>
            <a:r>
              <a:rPr lang="en-US" b="1" dirty="0" err="1" smtClean="0"/>
              <a:t>državna</a:t>
            </a:r>
            <a:r>
              <a:rPr lang="en-US" b="1" dirty="0" smtClean="0"/>
              <a:t> </a:t>
            </a:r>
            <a:r>
              <a:rPr lang="en-US" b="1" dirty="0" err="1" smtClean="0"/>
              <a:t>davanja</a:t>
            </a:r>
            <a:r>
              <a:rPr lang="en-US" b="1" dirty="0" smtClean="0"/>
              <a:t>),</a:t>
            </a:r>
            <a:r>
              <a:rPr lang="en-US" dirty="0" smtClean="0"/>
              <a:t> </a:t>
            </a:r>
            <a:endParaRPr lang="sr-Latn-RS" dirty="0" smtClean="0"/>
          </a:p>
          <a:p>
            <a:pPr marL="514350" indent="-514350">
              <a:buAutoNum type="arabicParenR"/>
            </a:pPr>
            <a:r>
              <a:rPr lang="en-US" dirty="0" err="1" smtClean="0"/>
              <a:t>Prema</a:t>
            </a:r>
            <a:r>
              <a:rPr lang="en-US" dirty="0" smtClean="0"/>
              <a:t> </a:t>
            </a:r>
            <a:r>
              <a:rPr lang="en-US" dirty="0" err="1" smtClean="0"/>
              <a:t>Odeljku</a:t>
            </a:r>
            <a:r>
              <a:rPr lang="en-US" dirty="0" smtClean="0"/>
              <a:t> 24, </a:t>
            </a:r>
            <a:r>
              <a:rPr lang="en-US" b="1" dirty="0" err="1" smtClean="0"/>
              <a:t>sva</a:t>
            </a:r>
            <a:r>
              <a:rPr lang="en-US" b="1" dirty="0" smtClean="0"/>
              <a:t> </a:t>
            </a:r>
            <a:r>
              <a:rPr lang="en-US" b="1" dirty="0" err="1" smtClean="0"/>
              <a:t>državna</a:t>
            </a:r>
            <a:r>
              <a:rPr lang="en-US" b="1" dirty="0" smtClean="0"/>
              <a:t> </a:t>
            </a:r>
            <a:r>
              <a:rPr lang="en-US" b="1" dirty="0" err="1" smtClean="0"/>
              <a:t>davanja</a:t>
            </a:r>
            <a:r>
              <a:rPr lang="en-US" b="1" dirty="0" smtClean="0"/>
              <a:t>, </a:t>
            </a:r>
            <a:r>
              <a:rPr lang="en-US" b="1" dirty="0" err="1" smtClean="0"/>
              <a:t>uključujući</a:t>
            </a:r>
            <a:r>
              <a:rPr lang="en-US" b="1" dirty="0" smtClean="0"/>
              <a:t> </a:t>
            </a:r>
            <a:r>
              <a:rPr lang="en-US" b="1" dirty="0" err="1" smtClean="0"/>
              <a:t>nemonetarna</a:t>
            </a:r>
            <a:r>
              <a:rPr lang="en-US" b="1" dirty="0" smtClean="0"/>
              <a:t>, </a:t>
            </a:r>
            <a:r>
              <a:rPr lang="en-US" b="1" dirty="0" err="1" smtClean="0"/>
              <a:t>moraju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se mere </a:t>
            </a:r>
            <a:r>
              <a:rPr lang="en-US" b="1" dirty="0" err="1" smtClean="0"/>
              <a:t>po</a:t>
            </a:r>
            <a:r>
              <a:rPr lang="en-US" b="1" dirty="0" smtClean="0"/>
              <a:t> </a:t>
            </a:r>
            <a:r>
              <a:rPr lang="en-US" b="1" dirty="0" err="1" smtClean="0"/>
              <a:t>fer</a:t>
            </a:r>
            <a:r>
              <a:rPr lang="en-US" b="1" dirty="0" smtClean="0"/>
              <a:t> </a:t>
            </a:r>
            <a:r>
              <a:rPr lang="en-US" b="1" dirty="0" err="1" smtClean="0"/>
              <a:t>vrednosti</a:t>
            </a:r>
            <a:r>
              <a:rPr lang="en-US" b="1" dirty="0" smtClean="0"/>
              <a:t> </a:t>
            </a:r>
            <a:r>
              <a:rPr lang="en-US" b="1" dirty="0" err="1" smtClean="0"/>
              <a:t>sredstva</a:t>
            </a:r>
            <a:r>
              <a:rPr lang="en-US" b="1" dirty="0" smtClean="0"/>
              <a:t> </a:t>
            </a:r>
            <a:r>
              <a:rPr lang="en-US" b="1" dirty="0" err="1" smtClean="0"/>
              <a:t>primljenog</a:t>
            </a:r>
            <a:r>
              <a:rPr lang="en-US" b="1" dirty="0" smtClean="0"/>
              <a:t> </a:t>
            </a:r>
            <a:r>
              <a:rPr lang="en-US" b="1" dirty="0" err="1" smtClean="0"/>
              <a:t>iznosa</a:t>
            </a:r>
            <a:r>
              <a:rPr lang="en-US" b="1" dirty="0" smtClean="0"/>
              <a:t> </a:t>
            </a:r>
            <a:r>
              <a:rPr lang="en-US" b="1" dirty="0" err="1" smtClean="0"/>
              <a:t>ili</a:t>
            </a:r>
            <a:r>
              <a:rPr lang="en-US" b="1" dirty="0" smtClean="0"/>
              <a:t> </a:t>
            </a:r>
            <a:r>
              <a:rPr lang="en-US" b="1" dirty="0" err="1" smtClean="0"/>
              <a:t>potraživanja</a:t>
            </a:r>
            <a:endParaRPr lang="sr-Latn-RS" b="1" dirty="0" smtClean="0"/>
          </a:p>
          <a:p>
            <a:pPr marL="514350" indent="-514350">
              <a:buNone/>
            </a:pPr>
            <a:r>
              <a:rPr lang="sr-Latn-RS" dirty="0" smtClean="0"/>
              <a:t>• Važi i za Pravilnik za mikro i druga pravna lica</a:t>
            </a:r>
            <a:endParaRPr lang="en-US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Vrste državnih davanja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err="1" smtClean="0"/>
              <a:t>Državna</a:t>
            </a:r>
            <a:r>
              <a:rPr lang="en-US" b="1" dirty="0" smtClean="0"/>
              <a:t> </a:t>
            </a:r>
            <a:r>
              <a:rPr lang="en-US" b="1" dirty="0" err="1" smtClean="0"/>
              <a:t>davanja</a:t>
            </a:r>
            <a:r>
              <a:rPr lang="en-US" b="1" dirty="0" smtClean="0"/>
              <a:t> </a:t>
            </a:r>
            <a:r>
              <a:rPr lang="en-US" b="1" dirty="0" err="1" smtClean="0"/>
              <a:t>koja</a:t>
            </a:r>
            <a:r>
              <a:rPr lang="en-US" b="1" dirty="0" smtClean="0"/>
              <a:t> </a:t>
            </a:r>
            <a:r>
              <a:rPr lang="en-US" b="1" dirty="0" err="1" smtClean="0"/>
              <a:t>primaocu</a:t>
            </a:r>
            <a:r>
              <a:rPr lang="en-US" b="1" dirty="0" smtClean="0"/>
              <a:t> ne </a:t>
            </a:r>
            <a:r>
              <a:rPr lang="en-US" b="1" dirty="0" err="1" smtClean="0"/>
              <a:t>nameću</a:t>
            </a:r>
            <a:r>
              <a:rPr lang="en-US" b="1" dirty="0" smtClean="0"/>
              <a:t> </a:t>
            </a:r>
            <a:r>
              <a:rPr lang="en-US" b="1" dirty="0" err="1" smtClean="0"/>
              <a:t>uslove</a:t>
            </a:r>
            <a:r>
              <a:rPr lang="en-US" b="1" dirty="0" smtClean="0"/>
              <a:t> u </a:t>
            </a:r>
            <a:r>
              <a:rPr lang="en-US" b="1" dirty="0" err="1" smtClean="0"/>
              <a:t>vezi</a:t>
            </a:r>
            <a:r>
              <a:rPr lang="en-US" b="1" dirty="0" smtClean="0"/>
              <a:t> </a:t>
            </a:r>
            <a:r>
              <a:rPr lang="en-US" b="1" dirty="0" err="1" smtClean="0"/>
              <a:t>sa</a:t>
            </a:r>
            <a:r>
              <a:rPr lang="en-US" b="1" dirty="0" smtClean="0"/>
              <a:t> </a:t>
            </a:r>
            <a:r>
              <a:rPr lang="en-US" b="1" dirty="0" err="1" smtClean="0"/>
              <a:t>njegovim</a:t>
            </a:r>
            <a:r>
              <a:rPr lang="en-US" b="1" dirty="0" smtClean="0"/>
              <a:t> </a:t>
            </a:r>
            <a:r>
              <a:rPr lang="en-US" b="1" dirty="0" err="1" smtClean="0"/>
              <a:t>budućim</a:t>
            </a:r>
            <a:r>
              <a:rPr lang="en-US" b="1" dirty="0" smtClean="0"/>
              <a:t> </a:t>
            </a:r>
            <a:r>
              <a:rPr lang="en-US" b="1" dirty="0" err="1" smtClean="0"/>
              <a:t>rezultatima</a:t>
            </a:r>
            <a:r>
              <a:rPr lang="en-US" b="1" dirty="0" smtClean="0"/>
              <a:t> </a:t>
            </a:r>
            <a:r>
              <a:rPr lang="en-US" dirty="0" err="1" smtClean="0"/>
              <a:t>priznaju</a:t>
            </a:r>
            <a:r>
              <a:rPr lang="en-US" dirty="0" smtClean="0"/>
              <a:t> se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prihod</a:t>
            </a:r>
            <a:r>
              <a:rPr lang="en-US" dirty="0" smtClean="0"/>
              <a:t> u </a:t>
            </a:r>
            <a:r>
              <a:rPr lang="en-US" dirty="0" err="1" smtClean="0"/>
              <a:t>momentu</a:t>
            </a:r>
            <a:r>
              <a:rPr lang="en-US" dirty="0" smtClean="0"/>
              <a:t> </a:t>
            </a:r>
            <a:r>
              <a:rPr lang="en-US" dirty="0" err="1" smtClean="0"/>
              <a:t>priznavanja</a:t>
            </a:r>
            <a:r>
              <a:rPr lang="en-US" dirty="0" smtClean="0"/>
              <a:t> </a:t>
            </a:r>
            <a:r>
              <a:rPr lang="en-US" dirty="0" err="1" smtClean="0"/>
              <a:t>potraživanja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osnovu</a:t>
            </a:r>
            <a:r>
              <a:rPr lang="en-US" dirty="0" smtClean="0"/>
              <a:t> </a:t>
            </a:r>
            <a:r>
              <a:rPr lang="en-US" dirty="0" err="1" smtClean="0"/>
              <a:t>primanja</a:t>
            </a:r>
            <a:r>
              <a:rPr lang="sr-Latn-RS" dirty="0" smtClean="0"/>
              <a:t> (222/640, 241/222)</a:t>
            </a:r>
          </a:p>
          <a:p>
            <a:r>
              <a:rPr lang="en-US" b="1" dirty="0" err="1" smtClean="0"/>
              <a:t>Državna</a:t>
            </a:r>
            <a:r>
              <a:rPr lang="en-US" b="1" dirty="0" smtClean="0"/>
              <a:t> </a:t>
            </a:r>
            <a:r>
              <a:rPr lang="en-US" b="1" dirty="0" err="1" smtClean="0"/>
              <a:t>davanja</a:t>
            </a:r>
            <a:r>
              <a:rPr lang="en-US" b="1" dirty="0" smtClean="0"/>
              <a:t> </a:t>
            </a:r>
            <a:r>
              <a:rPr lang="en-US" b="1" dirty="0" err="1" smtClean="0"/>
              <a:t>koja</a:t>
            </a:r>
            <a:r>
              <a:rPr lang="en-US" b="1" dirty="0" smtClean="0"/>
              <a:t> </a:t>
            </a:r>
            <a:r>
              <a:rPr lang="en-US" b="1" dirty="0" err="1" smtClean="0"/>
              <a:t>primaocu</a:t>
            </a:r>
            <a:r>
              <a:rPr lang="en-US" b="1" dirty="0" smtClean="0"/>
              <a:t> </a:t>
            </a:r>
            <a:r>
              <a:rPr lang="en-US" b="1" dirty="0" err="1" smtClean="0"/>
              <a:t>nameću</a:t>
            </a:r>
            <a:r>
              <a:rPr lang="en-US" b="1" dirty="0" smtClean="0"/>
              <a:t> </a:t>
            </a:r>
            <a:r>
              <a:rPr lang="en-US" b="1" dirty="0" err="1" smtClean="0"/>
              <a:t>uslove</a:t>
            </a:r>
            <a:r>
              <a:rPr lang="en-US" b="1" dirty="0" smtClean="0"/>
              <a:t> u </a:t>
            </a:r>
            <a:r>
              <a:rPr lang="en-US" b="1" dirty="0" err="1" smtClean="0"/>
              <a:t>vezi</a:t>
            </a:r>
            <a:r>
              <a:rPr lang="en-US" b="1" dirty="0" smtClean="0"/>
              <a:t> </a:t>
            </a:r>
            <a:r>
              <a:rPr lang="en-US" b="1" dirty="0" err="1" smtClean="0"/>
              <a:t>sa</a:t>
            </a:r>
            <a:r>
              <a:rPr lang="en-US" b="1" dirty="0" smtClean="0"/>
              <a:t> </a:t>
            </a:r>
            <a:r>
              <a:rPr lang="en-US" b="1" dirty="0" err="1" smtClean="0"/>
              <a:t>njegovim</a:t>
            </a:r>
            <a:r>
              <a:rPr lang="en-US" b="1" dirty="0" smtClean="0"/>
              <a:t> </a:t>
            </a:r>
            <a:r>
              <a:rPr lang="en-US" b="1" dirty="0" err="1" smtClean="0"/>
              <a:t>budućim</a:t>
            </a:r>
            <a:r>
              <a:rPr lang="en-US" b="1" dirty="0" smtClean="0"/>
              <a:t> </a:t>
            </a:r>
            <a:r>
              <a:rPr lang="en-US" b="1" dirty="0" err="1" smtClean="0"/>
              <a:t>rezultatima</a:t>
            </a:r>
            <a:r>
              <a:rPr lang="en-US" dirty="0" smtClean="0"/>
              <a:t> </a:t>
            </a:r>
            <a:r>
              <a:rPr lang="en-US" dirty="0" err="1" smtClean="0"/>
              <a:t>priznaju</a:t>
            </a:r>
            <a:r>
              <a:rPr lang="en-US" dirty="0" smtClean="0"/>
              <a:t> se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prihod</a:t>
            </a:r>
            <a:r>
              <a:rPr lang="en-US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 se </a:t>
            </a:r>
            <a:r>
              <a:rPr lang="en-US" dirty="0" err="1" smtClean="0"/>
              <a:t>ispune</a:t>
            </a:r>
            <a:r>
              <a:rPr lang="en-US" dirty="0" smtClean="0"/>
              <a:t> </a:t>
            </a:r>
            <a:r>
              <a:rPr lang="en-US" dirty="0" err="1" smtClean="0"/>
              <a:t>uslovi</a:t>
            </a:r>
            <a:r>
              <a:rPr lang="en-US" dirty="0" smtClean="0"/>
              <a:t> u </a:t>
            </a:r>
            <a:r>
              <a:rPr lang="en-US" dirty="0" err="1" smtClean="0"/>
              <a:t>vezi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rezultatima</a:t>
            </a:r>
            <a:r>
              <a:rPr lang="en-US" dirty="0" smtClean="0"/>
              <a:t>, a do </a:t>
            </a:r>
            <a:r>
              <a:rPr lang="en-US" dirty="0" err="1" smtClean="0"/>
              <a:t>tada</a:t>
            </a:r>
            <a:r>
              <a:rPr lang="en-US" dirty="0" smtClean="0"/>
              <a:t> se </a:t>
            </a:r>
            <a:r>
              <a:rPr lang="en-US" dirty="0" err="1" smtClean="0"/>
              <a:t>priznaju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obaveza</a:t>
            </a:r>
            <a:r>
              <a:rPr lang="sr-Latn-RS" dirty="0" smtClean="0"/>
              <a:t> (222/495, 241/222, 495/641)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Obelodanjivanje</a:t>
            </a:r>
            <a:r>
              <a:rPr lang="sr-Latn-RS" dirty="0" smtClean="0"/>
              <a:t> državnih davanja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prirodu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iznose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državnih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davanja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priznatih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u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finansijskim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izveštajima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neispunjene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uslove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druge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potencijalne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obaveze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povezane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državnom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pomoći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koja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nije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priznata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u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prihodu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ukazivanje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druge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oblike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državne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pomoći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kojih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je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entitet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imao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direktne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koristi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Pravilnikom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za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mikro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druga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pravna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lica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nije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propisana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obaveza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obelodanjivanja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u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vezi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državnim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davanjima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Prva</a:t>
            </a:r>
            <a:r>
              <a:rPr lang="en-US" dirty="0" smtClean="0"/>
              <a:t> </a:t>
            </a:r>
            <a:r>
              <a:rPr lang="en-US" dirty="0" err="1" smtClean="0"/>
              <a:t>primena</a:t>
            </a:r>
            <a:r>
              <a:rPr lang="en-US" dirty="0" smtClean="0"/>
              <a:t> MSFI </a:t>
            </a:r>
            <a:r>
              <a:rPr lang="en-US" dirty="0" err="1" smtClean="0"/>
              <a:t>za</a:t>
            </a:r>
            <a:r>
              <a:rPr lang="en-US" dirty="0" smtClean="0"/>
              <a:t> MSP</a:t>
            </a:r>
            <a:r>
              <a:rPr lang="sr-Latn-RS" dirty="0" smtClean="0"/>
              <a:t> za državna davanja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datum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prelaska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MSFI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za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MSP</a:t>
            </a:r>
            <a:r>
              <a:rPr lang="sr-Latn-RS" sz="24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1.1.201</a:t>
            </a:r>
            <a:r>
              <a:rPr lang="sr-Latn-RS" sz="24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sr-Latn-RS" sz="2400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treba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utvrditi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postoje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obaveze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po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osnovu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odloženih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prihoda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koje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treba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priznati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prikazati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u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bilansu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stanja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a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nisu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iskazana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računu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495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prema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ranije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korišćenoj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računovodstvenoj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politici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u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skladu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MRS 20,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odnosno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treba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ukinuti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priznavanje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obaveze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po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osnovu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odloženih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prihoda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računa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495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ukoliko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nije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iskazana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u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skladu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MSFI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za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MSP</a:t>
            </a:r>
            <a:endParaRPr lang="sr-Latn-R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vi-VN" sz="2400" dirty="0" smtClean="0">
                <a:latin typeface="Arial" pitchFamily="34" charset="0"/>
                <a:cs typeface="Arial" pitchFamily="34" charset="0"/>
              </a:rPr>
              <a:t>preko neraspoređene dobiti u početnom stanju 201</a:t>
            </a:r>
            <a:r>
              <a:rPr lang="sr-Latn-RS" sz="2400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. godine</a:t>
            </a:r>
            <a:endParaRPr lang="sr-Latn-R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sr-Latn-RS" sz="2400" dirty="0" smtClean="0">
                <a:latin typeface="Arial" pitchFamily="34" charset="0"/>
                <a:cs typeface="Arial" pitchFamily="34" charset="0"/>
              </a:rPr>
              <a:t>nije  od uticaja na izmenu PP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porez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dobit</a:t>
            </a:r>
            <a:endParaRPr lang="sr-Latn-RS" sz="24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Knjiženje usklađivanja državnih davanja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državno</a:t>
            </a:r>
            <a:r>
              <a:rPr lang="en-US" dirty="0" smtClean="0"/>
              <a:t> </a:t>
            </a:r>
            <a:r>
              <a:rPr lang="en-US" dirty="0" err="1" smtClean="0"/>
              <a:t>davanje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ne </a:t>
            </a:r>
            <a:r>
              <a:rPr lang="en-US" dirty="0" err="1" smtClean="0"/>
              <a:t>nameće</a:t>
            </a:r>
            <a:r>
              <a:rPr lang="en-US" dirty="0" smtClean="0"/>
              <a:t> </a:t>
            </a:r>
            <a:r>
              <a:rPr lang="en-US" dirty="0" err="1" smtClean="0"/>
              <a:t>primaocu</a:t>
            </a:r>
            <a:r>
              <a:rPr lang="en-US" dirty="0" smtClean="0"/>
              <a:t> </a:t>
            </a:r>
            <a:r>
              <a:rPr lang="en-US" dirty="0" err="1" smtClean="0"/>
              <a:t>uslove</a:t>
            </a:r>
            <a:r>
              <a:rPr lang="en-US" dirty="0" smtClean="0"/>
              <a:t> u </a:t>
            </a:r>
            <a:r>
              <a:rPr lang="en-US" dirty="0" err="1" smtClean="0"/>
              <a:t>vezi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budućim</a:t>
            </a:r>
            <a:r>
              <a:rPr lang="en-US" dirty="0" smtClean="0"/>
              <a:t> </a:t>
            </a:r>
            <a:r>
              <a:rPr lang="en-US" dirty="0" err="1" smtClean="0"/>
              <a:t>rezultatima</a:t>
            </a:r>
            <a:r>
              <a:rPr lang="sr-Latn-RS" dirty="0" smtClean="0"/>
              <a:t> 495/340 (pozitivan poreski efekat)</a:t>
            </a:r>
          </a:p>
          <a:p>
            <a:endParaRPr lang="sr-Latn-RS" dirty="0" smtClean="0"/>
          </a:p>
          <a:p>
            <a:r>
              <a:rPr lang="en-US" dirty="0" err="1" smtClean="0"/>
              <a:t>državno</a:t>
            </a:r>
            <a:r>
              <a:rPr lang="en-US" dirty="0" smtClean="0"/>
              <a:t> </a:t>
            </a:r>
            <a:r>
              <a:rPr lang="en-US" dirty="0" err="1" smtClean="0"/>
              <a:t>davanje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nameće</a:t>
            </a:r>
            <a:r>
              <a:rPr lang="en-US" dirty="0" smtClean="0"/>
              <a:t> </a:t>
            </a:r>
            <a:r>
              <a:rPr lang="en-US" dirty="0" err="1" smtClean="0"/>
              <a:t>primaocu</a:t>
            </a:r>
            <a:r>
              <a:rPr lang="en-US" dirty="0" smtClean="0"/>
              <a:t> </a:t>
            </a:r>
            <a:r>
              <a:rPr lang="en-US" dirty="0" err="1" smtClean="0"/>
              <a:t>uslove</a:t>
            </a:r>
            <a:r>
              <a:rPr lang="en-US" dirty="0" smtClean="0"/>
              <a:t> u </a:t>
            </a:r>
            <a:r>
              <a:rPr lang="en-US" dirty="0" err="1" smtClean="0"/>
              <a:t>vezi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budućim</a:t>
            </a:r>
            <a:r>
              <a:rPr lang="en-US" dirty="0" smtClean="0"/>
              <a:t> </a:t>
            </a:r>
            <a:r>
              <a:rPr lang="en-US" dirty="0" err="1" smtClean="0"/>
              <a:t>rezultatima</a:t>
            </a:r>
            <a:r>
              <a:rPr lang="en-US" dirty="0" smtClean="0"/>
              <a:t> </a:t>
            </a:r>
            <a:r>
              <a:rPr lang="sr-Latn-RS" dirty="0" smtClean="0"/>
              <a:t> 340/495 (korekcija knjiženja proporcionalnog dela na 641)</a:t>
            </a:r>
            <a:r>
              <a:rPr lang="en-US" dirty="0"/>
              <a:t> </a:t>
            </a:r>
            <a:endParaRPr lang="sr-Latn-RS" dirty="0" smtClean="0"/>
          </a:p>
          <a:p>
            <a:pPr marL="268288" indent="0">
              <a:buNone/>
            </a:pPr>
            <a:r>
              <a:rPr lang="sr-Latn-RS" dirty="0"/>
              <a:t>(</a:t>
            </a:r>
            <a:r>
              <a:rPr lang="sr-Latn-RS" dirty="0" smtClean="0"/>
              <a:t>negativan </a:t>
            </a:r>
            <a:r>
              <a:rPr lang="sr-Latn-RS" dirty="0"/>
              <a:t>efekat na poreski </a:t>
            </a:r>
            <a:r>
              <a:rPr lang="sr-Latn-RS" dirty="0" smtClean="0"/>
              <a:t>bilans)</a:t>
            </a:r>
            <a:endParaRPr lang="sr-Latn-R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905000" y="2819400"/>
            <a:ext cx="5589415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x-none" sz="4700" smtClean="0"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HVALA NA PAŽNJI</a:t>
            </a:r>
            <a:r>
              <a:rPr lang="sr-Latn-RS" sz="4700" dirty="0" smtClean="0"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 !</a:t>
            </a:r>
            <a:endParaRPr lang="en-US" sz="4700" dirty="0"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pic>
        <p:nvPicPr>
          <p:cNvPr id="4" name="Picture 3" descr="logo-poreski-instruktor.gif"/>
          <p:cNvPicPr>
            <a:picLocks noChangeAspect="1"/>
          </p:cNvPicPr>
          <p:nvPr/>
        </p:nvPicPr>
        <p:blipFill>
          <a:blip r:embed="rId2" cstate="print">
            <a:lum bright="2000" contrast="1000"/>
          </a:blip>
          <a:stretch>
            <a:fillRect/>
          </a:stretch>
        </p:blipFill>
        <p:spPr>
          <a:xfrm>
            <a:off x="4572000" y="6120000"/>
            <a:ext cx="4211997" cy="46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Druga pravna lica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r-Latn-RS" dirty="0" smtClean="0"/>
              <a:t>Dve kategorije:</a:t>
            </a:r>
          </a:p>
          <a:p>
            <a:pPr>
              <a:buNone/>
            </a:pPr>
            <a:r>
              <a:rPr lang="sr-Latn-RS" dirty="0" smtClean="0"/>
              <a:t>	</a:t>
            </a:r>
            <a:r>
              <a:rPr lang="sr-Latn-RS" b="1" dirty="0" smtClean="0"/>
              <a:t>- </a:t>
            </a:r>
            <a:r>
              <a:rPr lang="en-US" b="1" dirty="0" smtClean="0"/>
              <a:t>U</a:t>
            </a:r>
            <a:r>
              <a:rPr lang="sr-Latn-RS" b="1" dirty="0" smtClean="0"/>
              <a:t>stanove </a:t>
            </a:r>
            <a:r>
              <a:rPr lang="sr-Latn-RS" dirty="0" smtClean="0"/>
              <a:t>(privatne apoteke, domovi zdravlja, bolnice i sl.)</a:t>
            </a:r>
          </a:p>
          <a:p>
            <a:pPr>
              <a:buNone/>
            </a:pPr>
            <a:r>
              <a:rPr lang="sr-Latn-RS" dirty="0" smtClean="0"/>
              <a:t>	</a:t>
            </a:r>
            <a:r>
              <a:rPr lang="sr-Latn-RS" b="1" dirty="0" smtClean="0"/>
              <a:t>- Druga pravna lica </a:t>
            </a:r>
            <a:r>
              <a:rPr lang="sr-Latn-RS" dirty="0" smtClean="0"/>
              <a:t>(</a:t>
            </a:r>
            <a:r>
              <a:rPr lang="vi-VN" dirty="0" smtClean="0"/>
              <a:t>političke organizacije, sindikalne organizacije sa svojstvom pravnog lica, fondacije i zadužbine, udruženja, komore, crkve i verske zajednice, u delu obavljanja privredne ili druge delatnosti u skladu sa propisima kojima je uređeno obavljanje tih delatnosti, kao i druge organizacije organizovane po osnovu učlanjenja</a:t>
            </a:r>
            <a:r>
              <a:rPr lang="sr-Latn-R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RAZVRSTAVANJE PO VELIČINI</a:t>
            </a:r>
            <a:endParaRPr lang="en-US" dirty="0"/>
          </a:p>
        </p:txBody>
      </p:sp>
      <p:pic>
        <p:nvPicPr>
          <p:cNvPr id="3" name="Content Placeholder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219200"/>
            <a:ext cx="86868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6114"/>
            <a:ext cx="8229600" cy="1143000"/>
          </a:xfrm>
        </p:spPr>
        <p:txBody>
          <a:bodyPr/>
          <a:lstStyle/>
          <a:p>
            <a:r>
              <a:rPr lang="sr-Latn-RS" dirty="0" smtClean="0"/>
              <a:t>Primena standarda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sr-Latn-RS" dirty="0" smtClean="0"/>
              <a:t>MRS/MSFI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sr-Latn-RS" sz="2800" dirty="0" smtClean="0">
                <a:latin typeface="Calibri" pitchFamily="34" charset="0"/>
                <a:cs typeface="Calibri" pitchFamily="34" charset="0"/>
              </a:rPr>
              <a:t>velika pravna lica</a:t>
            </a:r>
          </a:p>
          <a:p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matična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pravna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lica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koja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imaju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obavezu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sastavljanja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konsolidovanih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Latn-RS" sz="2800" dirty="0" smtClean="0">
                <a:latin typeface="Calibri" pitchFamily="34" charset="0"/>
                <a:cs typeface="Calibri" pitchFamily="34" charset="0"/>
              </a:rPr>
              <a:t>FI</a:t>
            </a:r>
          </a:p>
          <a:p>
            <a:r>
              <a:rPr lang="vi-VN" sz="2800" dirty="0" smtClean="0">
                <a:latin typeface="Calibri" pitchFamily="34" charset="0"/>
                <a:cs typeface="Calibri" pitchFamily="34" charset="0"/>
              </a:rPr>
              <a:t>javna društva </a:t>
            </a:r>
            <a:r>
              <a:rPr lang="sr-Latn-RS" sz="2800" dirty="0" smtClean="0">
                <a:latin typeface="Calibri" pitchFamily="34" charset="0"/>
                <a:cs typeface="Calibri" pitchFamily="34" charset="0"/>
              </a:rPr>
              <a:t>i koja </a:t>
            </a:r>
            <a:r>
              <a:rPr lang="vi-VN" sz="2800" dirty="0" smtClean="0">
                <a:latin typeface="Calibri" pitchFamily="34" charset="0"/>
                <a:cs typeface="Calibri" pitchFamily="34" charset="0"/>
              </a:rPr>
              <a:t>se pripremaju da </a:t>
            </a:r>
            <a:r>
              <a:rPr lang="sr-Latn-RS" sz="2800" dirty="0" smtClean="0">
                <a:latin typeface="Calibri" pitchFamily="34" charset="0"/>
                <a:cs typeface="Calibri" pitchFamily="34" charset="0"/>
              </a:rPr>
              <a:t>to </a:t>
            </a:r>
            <a:r>
              <a:rPr lang="vi-VN" sz="2800" dirty="0" smtClean="0">
                <a:latin typeface="Calibri" pitchFamily="34" charset="0"/>
                <a:cs typeface="Calibri" pitchFamily="34" charset="0"/>
              </a:rPr>
              <a:t>postanu</a:t>
            </a:r>
            <a:endParaRPr lang="sr-Latn-RS" sz="2800" dirty="0" smtClean="0">
              <a:latin typeface="Calibri" pitchFamily="34" charset="0"/>
              <a:cs typeface="Calibri" pitchFamily="34" charset="0"/>
            </a:endParaRPr>
          </a:p>
          <a:p>
            <a:r>
              <a:rPr lang="sr-Latn-RS" sz="2800" dirty="0" smtClean="0">
                <a:latin typeface="Calibri" pitchFamily="34" charset="0"/>
                <a:cs typeface="Calibri" pitchFamily="34" charset="0"/>
              </a:rPr>
              <a:t>srednja koja se opredele</a:t>
            </a:r>
          </a:p>
          <a:p>
            <a:endParaRPr lang="sr-Latn-RS" sz="2600" dirty="0" smtClean="0">
              <a:latin typeface="Calibri" pitchFamily="34" charset="0"/>
              <a:cs typeface="Calibri" pitchFamily="34" charset="0"/>
            </a:endParaRPr>
          </a:p>
          <a:p>
            <a:endParaRPr lang="en-US" sz="26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sr-Latn-RS" dirty="0" smtClean="0"/>
              <a:t>MSFI za MSP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sr-Latn-RS" sz="2800" dirty="0" smtClean="0"/>
              <a:t>m</a:t>
            </a:r>
            <a:r>
              <a:rPr lang="en-US" sz="2800" dirty="0" smtClean="0"/>
              <a:t>ala</a:t>
            </a:r>
            <a:r>
              <a:rPr lang="sr-Latn-RS" sz="2800" dirty="0" smtClean="0"/>
              <a:t> </a:t>
            </a:r>
            <a:r>
              <a:rPr lang="en-US" sz="2800" dirty="0" err="1" smtClean="0"/>
              <a:t>pravna</a:t>
            </a:r>
            <a:r>
              <a:rPr lang="en-US" sz="2800" dirty="0" smtClean="0"/>
              <a:t> </a:t>
            </a:r>
            <a:r>
              <a:rPr lang="en-US" sz="2800" dirty="0" err="1" smtClean="0"/>
              <a:t>lica</a:t>
            </a:r>
            <a:endParaRPr lang="sr-Latn-RS" sz="2800" dirty="0" smtClean="0"/>
          </a:p>
          <a:p>
            <a:r>
              <a:rPr lang="en-US" sz="2800" dirty="0" err="1" smtClean="0"/>
              <a:t>srednja</a:t>
            </a:r>
            <a:r>
              <a:rPr lang="en-US" sz="2800" dirty="0" smtClean="0"/>
              <a:t> </a:t>
            </a:r>
            <a:r>
              <a:rPr lang="en-US" sz="2800" dirty="0" err="1" smtClean="0"/>
              <a:t>pravna</a:t>
            </a:r>
            <a:r>
              <a:rPr lang="en-US" sz="2800" dirty="0" smtClean="0"/>
              <a:t> </a:t>
            </a:r>
            <a:r>
              <a:rPr lang="en-US" sz="2800" dirty="0" err="1" smtClean="0"/>
              <a:t>lica</a:t>
            </a:r>
            <a:endParaRPr lang="sr-Latn-RS" sz="2800" dirty="0" smtClean="0"/>
          </a:p>
          <a:p>
            <a:r>
              <a:rPr lang="sr-Latn-RS" sz="2800" dirty="0" smtClean="0"/>
              <a:t>mikro i druga pravna lica koja se opredele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312500"/>
          </a:xfrm>
        </p:spPr>
        <p:txBody>
          <a:bodyPr/>
          <a:lstStyle/>
          <a:p>
            <a:r>
              <a:rPr lang="sr-Latn-RS" dirty="0" smtClean="0"/>
              <a:t>Mikro i druga pravna lica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1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priznavanje</a:t>
            </a:r>
            <a:r>
              <a:rPr lang="en-US" dirty="0" smtClean="0"/>
              <a:t>, </a:t>
            </a:r>
            <a:r>
              <a:rPr lang="en-US" dirty="0" err="1" smtClean="0"/>
              <a:t>vrednovanje</a:t>
            </a:r>
            <a:r>
              <a:rPr lang="en-US" dirty="0" smtClean="0"/>
              <a:t>, </a:t>
            </a:r>
            <a:r>
              <a:rPr lang="en-US" dirty="0" err="1" smtClean="0"/>
              <a:t>prezentaciju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obelodanjivanje</a:t>
            </a:r>
            <a:r>
              <a:rPr lang="en-US" dirty="0" smtClean="0"/>
              <a:t> </a:t>
            </a:r>
            <a:r>
              <a:rPr lang="en-US" dirty="0" err="1" smtClean="0"/>
              <a:t>pozicija</a:t>
            </a:r>
            <a:r>
              <a:rPr lang="en-US" dirty="0" smtClean="0"/>
              <a:t> u </a:t>
            </a:r>
            <a:r>
              <a:rPr lang="en-US" dirty="0" err="1" smtClean="0"/>
              <a:t>pojedinačnim</a:t>
            </a:r>
            <a:r>
              <a:rPr lang="en-US" dirty="0" smtClean="0"/>
              <a:t> </a:t>
            </a:r>
            <a:r>
              <a:rPr lang="en-US" dirty="0" err="1" smtClean="0"/>
              <a:t>finansijskim</a:t>
            </a:r>
            <a:r>
              <a:rPr lang="en-US" dirty="0" smtClean="0"/>
              <a:t> </a:t>
            </a:r>
            <a:r>
              <a:rPr lang="en-US" dirty="0" err="1" smtClean="0"/>
              <a:t>izveštajima</a:t>
            </a:r>
            <a:r>
              <a:rPr lang="en-US" dirty="0" smtClean="0"/>
              <a:t>, </a:t>
            </a:r>
            <a:r>
              <a:rPr lang="en-US" dirty="0" err="1" smtClean="0"/>
              <a:t>mikro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druga</a:t>
            </a:r>
            <a:r>
              <a:rPr lang="en-US" dirty="0" smtClean="0"/>
              <a:t> </a:t>
            </a:r>
            <a:r>
              <a:rPr lang="en-US" dirty="0" err="1" smtClean="0"/>
              <a:t>pravna</a:t>
            </a:r>
            <a:r>
              <a:rPr lang="en-US" dirty="0" smtClean="0"/>
              <a:t> </a:t>
            </a:r>
            <a:r>
              <a:rPr lang="en-US" dirty="0" err="1" smtClean="0"/>
              <a:t>lica</a:t>
            </a:r>
            <a:r>
              <a:rPr lang="en-US" dirty="0" smtClean="0"/>
              <a:t> </a:t>
            </a:r>
            <a:r>
              <a:rPr lang="en-US" dirty="0" err="1" smtClean="0"/>
              <a:t>nezavisno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veličine</a:t>
            </a:r>
            <a:r>
              <a:rPr lang="en-US" dirty="0" smtClean="0"/>
              <a:t>, </a:t>
            </a:r>
            <a:r>
              <a:rPr lang="en-US" dirty="0" err="1" smtClean="0"/>
              <a:t>primenjuju</a:t>
            </a:r>
            <a:r>
              <a:rPr lang="sr-Latn-RS" dirty="0" smtClean="0"/>
              <a:t> </a:t>
            </a:r>
            <a:r>
              <a:rPr lang="en-US" b="1" i="1" dirty="0" err="1" smtClean="0"/>
              <a:t>Pravilnik</a:t>
            </a:r>
            <a:r>
              <a:rPr lang="en-US" b="1" i="1" dirty="0" smtClean="0"/>
              <a:t> o </a:t>
            </a:r>
            <a:r>
              <a:rPr lang="en-US" b="1" i="1" dirty="0" err="1" smtClean="0"/>
              <a:t>načinu</a:t>
            </a:r>
            <a:r>
              <a:rPr lang="en-US" b="1" i="1" dirty="0" smtClean="0"/>
              <a:t> </a:t>
            </a:r>
            <a:r>
              <a:rPr lang="en-US" b="1" i="1" dirty="0" err="1" smtClean="0"/>
              <a:t>priznavanja</a:t>
            </a:r>
            <a:r>
              <a:rPr lang="en-US" b="1" i="1" dirty="0" smtClean="0"/>
              <a:t>, </a:t>
            </a:r>
            <a:r>
              <a:rPr lang="en-US" b="1" i="1" dirty="0" err="1" smtClean="0"/>
              <a:t>vrednovanja</a:t>
            </a:r>
            <a:r>
              <a:rPr lang="en-US" b="1" i="1" dirty="0" smtClean="0"/>
              <a:t>, </a:t>
            </a:r>
            <a:r>
              <a:rPr lang="en-US" b="1" i="1" dirty="0" err="1" smtClean="0"/>
              <a:t>prezentacije</a:t>
            </a:r>
            <a:r>
              <a:rPr lang="en-US" b="1" i="1" dirty="0" smtClean="0"/>
              <a:t> </a:t>
            </a:r>
            <a:r>
              <a:rPr lang="en-US" b="1" i="1" dirty="0" err="1" smtClean="0"/>
              <a:t>i</a:t>
            </a:r>
            <a:r>
              <a:rPr lang="en-US" b="1" i="1" dirty="0" smtClean="0"/>
              <a:t> </a:t>
            </a:r>
            <a:r>
              <a:rPr lang="en-US" b="1" i="1" dirty="0" err="1" smtClean="0"/>
              <a:t>obelodanjivanja</a:t>
            </a:r>
            <a:r>
              <a:rPr lang="en-US" b="1" i="1" dirty="0" smtClean="0"/>
              <a:t> </a:t>
            </a:r>
            <a:r>
              <a:rPr lang="en-US" b="1" i="1" dirty="0" err="1" smtClean="0"/>
              <a:t>pozicija</a:t>
            </a:r>
            <a:r>
              <a:rPr lang="en-US" b="1" i="1" dirty="0" smtClean="0"/>
              <a:t> u </a:t>
            </a:r>
            <a:r>
              <a:rPr lang="en-US" b="1" i="1" dirty="0" err="1" smtClean="0"/>
              <a:t>pojedinačnim</a:t>
            </a:r>
            <a:r>
              <a:rPr lang="en-US" b="1" i="1" dirty="0" smtClean="0"/>
              <a:t> </a:t>
            </a:r>
            <a:r>
              <a:rPr lang="en-US" b="1" i="1" dirty="0" err="1" smtClean="0"/>
              <a:t>finansijskim</a:t>
            </a:r>
            <a:r>
              <a:rPr lang="en-US" b="1" i="1" dirty="0" smtClean="0"/>
              <a:t> </a:t>
            </a:r>
            <a:r>
              <a:rPr lang="en-US" b="1" i="1" dirty="0" err="1" smtClean="0"/>
              <a:t>izveštajima</a:t>
            </a:r>
            <a:r>
              <a:rPr lang="en-US" b="1" i="1" dirty="0" smtClean="0"/>
              <a:t> </a:t>
            </a:r>
            <a:r>
              <a:rPr lang="en-US" b="1" i="1" dirty="0" err="1" smtClean="0"/>
              <a:t>mikro</a:t>
            </a:r>
            <a:r>
              <a:rPr lang="en-US" b="1" i="1" dirty="0" smtClean="0"/>
              <a:t> </a:t>
            </a:r>
            <a:r>
              <a:rPr lang="en-US" b="1" i="1" dirty="0" err="1" smtClean="0"/>
              <a:t>i</a:t>
            </a:r>
            <a:r>
              <a:rPr lang="en-US" b="1" i="1" dirty="0" smtClean="0"/>
              <a:t> </a:t>
            </a:r>
            <a:r>
              <a:rPr lang="en-US" b="1" i="1" dirty="0" err="1" smtClean="0"/>
              <a:t>drugih</a:t>
            </a:r>
            <a:r>
              <a:rPr lang="en-US" b="1" i="1" dirty="0" smtClean="0"/>
              <a:t> </a:t>
            </a:r>
            <a:r>
              <a:rPr lang="en-US" b="1" i="1" dirty="0" err="1" smtClean="0"/>
              <a:t>pravnih</a:t>
            </a:r>
            <a:r>
              <a:rPr lang="en-US" b="1" i="1" dirty="0" smtClean="0"/>
              <a:t> </a:t>
            </a:r>
            <a:r>
              <a:rPr lang="en-US" b="1" i="1" dirty="0" err="1" smtClean="0"/>
              <a:t>lica</a:t>
            </a:r>
            <a:r>
              <a:rPr lang="en-US" b="1" i="1" dirty="0" smtClean="0"/>
              <a:t> ("Sl. </a:t>
            </a:r>
            <a:r>
              <a:rPr lang="en-US" b="1" i="1" dirty="0" err="1" smtClean="0"/>
              <a:t>glasnik</a:t>
            </a:r>
            <a:r>
              <a:rPr lang="en-US" b="1" i="1" dirty="0" smtClean="0"/>
              <a:t> RS", br. 118/2013</a:t>
            </a:r>
            <a:r>
              <a:rPr lang="sr-Latn-RS" b="1" i="1" dirty="0" smtClean="0"/>
              <a:t> i 95/2014</a:t>
            </a:r>
            <a:r>
              <a:rPr lang="en-US" b="1" i="1" dirty="0" smtClean="0"/>
              <a:t>)</a:t>
            </a:r>
            <a:endParaRPr lang="sr-Latn-RS" b="1" i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4539</TotalTime>
  <Words>3045</Words>
  <Application>Microsoft Office PowerPoint</Application>
  <PresentationFormat>On-screen Show (4:3)</PresentationFormat>
  <Paragraphs>297</Paragraphs>
  <Slides>55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56" baseType="lpstr">
      <vt:lpstr>Office Theme</vt:lpstr>
      <vt:lpstr>OBVEZNICI SASTAVLJANJA FINANSIJSKIH IZVEŠTAJA ZA 2015. GODINU</vt:lpstr>
      <vt:lpstr>NOVINE U SASTAVLJANJU FI ZA 2015.G. U ODNOSU NA 2014.G.</vt:lpstr>
      <vt:lpstr>OKVIR ZA FINANSIJSKO IZVEŠTAVANJE U 2015. GODINI</vt:lpstr>
      <vt:lpstr>Obveznici Zakona o računovodstvu</vt:lpstr>
      <vt:lpstr>Zakon o računovodstvu se ne odnosi na:</vt:lpstr>
      <vt:lpstr>Druga pravna lica</vt:lpstr>
      <vt:lpstr>RAZVRSTAVANJE PO VELIČINI</vt:lpstr>
      <vt:lpstr>Primena standarda</vt:lpstr>
      <vt:lpstr>Mikro i druga pravna lica</vt:lpstr>
      <vt:lpstr>Mala pravna lica i preduzetnici</vt:lpstr>
      <vt:lpstr>  Tabelarni pregled   </vt:lpstr>
      <vt:lpstr>Konsolidovani FI</vt:lpstr>
      <vt:lpstr> Kontni okvir </vt:lpstr>
      <vt:lpstr>Kontni okvir za druga pravna lica</vt:lpstr>
      <vt:lpstr> Redovan godišnji i konsolidovani FI privrednih subjekata koja primenjuju MSFI, odnosno MSFI za MSP  </vt:lpstr>
      <vt:lpstr>Redovan godišnji FI </vt:lpstr>
      <vt:lpstr>Godišnji izveštaj o poslovanju za 2015.g.</vt:lpstr>
      <vt:lpstr>Izveštaj za statističke potrebe</vt:lpstr>
      <vt:lpstr>  Privredna društva, zadruge i preduzetnici treba da provere:   </vt:lpstr>
      <vt:lpstr>  Druga pravna lica, treba da provere:   </vt:lpstr>
      <vt:lpstr>Član 2. stav 1. tačka 13) Zakona o računovodstvu</vt:lpstr>
      <vt:lpstr>Član 7. Zakona o računovodstvu</vt:lpstr>
      <vt:lpstr>Iz Mišljenja MF, br. 011-00-1508/2014-16 od 22.12.2014. godine:</vt:lpstr>
      <vt:lpstr>Računovodstvene politike</vt:lpstr>
      <vt:lpstr>Kada treba promeniti određenu računovodstvenu politiku?</vt:lpstr>
      <vt:lpstr>Računovodstvene procene</vt:lpstr>
      <vt:lpstr>Promena računovodstve politike ili procene?</vt:lpstr>
      <vt:lpstr>Računovodstveni tretman promene procene</vt:lpstr>
      <vt:lpstr>Računovodstveni tretman promene politike</vt:lpstr>
      <vt:lpstr>Materijalnost</vt:lpstr>
      <vt:lpstr>Obelodanjivanje u Napomenama uz FI </vt:lpstr>
      <vt:lpstr>Izbor računovodstvene politike</vt:lpstr>
      <vt:lpstr>MRS/MSFI  (šta ako nešto nije propisano?)</vt:lpstr>
      <vt:lpstr>MSFI za MSP</vt:lpstr>
      <vt:lpstr>Pravilnik za mikro i druga pravna lica</vt:lpstr>
      <vt:lpstr>Osvrt na novine koje su u primeni od sastavljanja FI za 2014.g.</vt:lpstr>
      <vt:lpstr>Prelazak na MSFI za MSP – Odeljak 35</vt:lpstr>
      <vt:lpstr> U Bilansu stanja na datum prelaska na MSFI za MSP entitet treba da:  </vt:lpstr>
      <vt:lpstr>  Izuzeci od retrospektivne izmene računovodstvenih politika prilikom prelaska na MSFI za MSP  </vt:lpstr>
      <vt:lpstr>Mogućnost izbora opcije prilikom sastavljanja prvih FI u skladu sa MSFI za MSP</vt:lpstr>
      <vt:lpstr>Obelodanjivanje efekata prilikom prve primene MSFI za MSP</vt:lpstr>
      <vt:lpstr>Različiti načini vrednovanja i/ili prezentacije za:</vt:lpstr>
      <vt:lpstr>  Usklađivanje Nematerijalne imovine  </vt:lpstr>
      <vt:lpstr>Amortizacija nematerijalne imovine prema MSFI za MSP</vt:lpstr>
      <vt:lpstr>  Usklađivanje Nekretnina, postrojenja i oprema  </vt:lpstr>
      <vt:lpstr>Ukidanje rev. rezervi prilkom prelaska na MSFI za MSP</vt:lpstr>
      <vt:lpstr>  Usklađivanje Investicionih nekretnina  </vt:lpstr>
      <vt:lpstr>  Reklasifikacija Stalnih sredstava namenjenih prodaji  </vt:lpstr>
      <vt:lpstr>  Reklasifikacija Odloženih poreskih sredstava i obaveza  </vt:lpstr>
      <vt:lpstr>DRŽAVNA DAVANJA</vt:lpstr>
      <vt:lpstr>Vrste državnih davanja</vt:lpstr>
      <vt:lpstr>Obelodanjivanje državnih davanja</vt:lpstr>
      <vt:lpstr>Prva primena MSFI za MSP za državna davanja</vt:lpstr>
      <vt:lpstr>Knjiženje usklađivanja državnih davanja</vt:lpstr>
      <vt:lpstr>Slide 55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Marija Siljkovic</dc:creator>
  <cp:lastModifiedBy>savetovanja</cp:lastModifiedBy>
  <cp:revision>477</cp:revision>
  <dcterms:created xsi:type="dcterms:W3CDTF">2011-01-18T10:30:36Z</dcterms:created>
  <dcterms:modified xsi:type="dcterms:W3CDTF">2016-02-08T08:54:28Z</dcterms:modified>
</cp:coreProperties>
</file>