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309" r:id="rId5"/>
    <p:sldId id="260" r:id="rId6"/>
    <p:sldId id="261" r:id="rId7"/>
    <p:sldId id="262" r:id="rId8"/>
    <p:sldId id="263" r:id="rId9"/>
    <p:sldId id="264" r:id="rId10"/>
    <p:sldId id="301" r:id="rId11"/>
    <p:sldId id="302" r:id="rId12"/>
    <p:sldId id="303" r:id="rId13"/>
    <p:sldId id="304" r:id="rId14"/>
    <p:sldId id="305" r:id="rId15"/>
    <p:sldId id="307"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308" r:id="rId42"/>
    <p:sldId id="290" r:id="rId43"/>
    <p:sldId id="291" r:id="rId44"/>
    <p:sldId id="292" r:id="rId45"/>
    <p:sldId id="293" r:id="rId46"/>
    <p:sldId id="294" r:id="rId47"/>
    <p:sldId id="295" r:id="rId48"/>
    <p:sldId id="296" r:id="rId49"/>
    <p:sldId id="297" r:id="rId50"/>
    <p:sldId id="298" r:id="rId51"/>
    <p:sldId id="299" r:id="rId52"/>
    <p:sldId id="300" r:id="rId53"/>
  </p:sldIdLst>
  <p:sldSz cx="9144000" cy="6858000" type="screen4x3"/>
  <p:notesSz cx="6797675" cy="9926638"/>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va" initials="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42" autoAdjust="0"/>
    <p:restoredTop sz="94660" autoAdjust="0"/>
  </p:normalViewPr>
  <p:slideViewPr>
    <p:cSldViewPr>
      <p:cViewPr>
        <p:scale>
          <a:sx n="70" d="100"/>
          <a:sy n="70" d="100"/>
        </p:scale>
        <p:origin x="-1452" y="-144"/>
      </p:cViewPr>
      <p:guideLst>
        <p:guide orient="horz" pos="2160"/>
        <p:guide pos="2880"/>
      </p:guideLst>
    </p:cSldViewPr>
  </p:slideViewPr>
  <p:outlineViewPr>
    <p:cViewPr>
      <p:scale>
        <a:sx n="33" d="100"/>
        <a:sy n="33" d="100"/>
      </p:scale>
      <p:origin x="0" y="256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Latn-R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r-Latn-RS"/>
          </a:p>
        </p:txBody>
      </p:sp>
      <p:sp>
        <p:nvSpPr>
          <p:cNvPr id="4" name="Date Placeholder 3"/>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214651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506654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Latn-R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322703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3348886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R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1774315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Date Placeholder 4"/>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1585145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Latn-R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7" name="Date Placeholder 6"/>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3879116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Date Placeholder 2"/>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746205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3830131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R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1365200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R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614B2-06D1-4D49-89AB-3EFEF3664F19}" type="datetimeFigureOut">
              <a:rPr lang="sr-Latn-RS" smtClean="0"/>
              <a:t>4.2.2016</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DE22AE76-4FFE-4EE8-A849-B00D55083A13}" type="slidenum">
              <a:rPr lang="sr-Latn-RS" smtClean="0"/>
              <a:t>‹#›</a:t>
            </a:fld>
            <a:endParaRPr lang="sr-Latn-RS"/>
          </a:p>
        </p:txBody>
      </p:sp>
    </p:spTree>
    <p:extLst>
      <p:ext uri="{BB962C8B-B14F-4D97-AF65-F5344CB8AC3E}">
        <p14:creationId xmlns:p14="http://schemas.microsoft.com/office/powerpoint/2010/main" val="3649899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r-Latn-R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614B2-06D1-4D49-89AB-3EFEF3664F19}" type="datetimeFigureOut">
              <a:rPr lang="sr-Latn-RS" smtClean="0"/>
              <a:t>4.2.2016</a:t>
            </a:fld>
            <a:endParaRPr lang="sr-Latn-R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22AE76-4FFE-4EE8-A849-B00D55083A13}" type="slidenum">
              <a:rPr lang="sr-Latn-RS" smtClean="0"/>
              <a:t>‹#›</a:t>
            </a:fld>
            <a:endParaRPr lang="sr-Latn-RS"/>
          </a:p>
        </p:txBody>
      </p:sp>
    </p:spTree>
    <p:extLst>
      <p:ext uri="{BB962C8B-B14F-4D97-AF65-F5344CB8AC3E}">
        <p14:creationId xmlns:p14="http://schemas.microsoft.com/office/powerpoint/2010/main" val="390956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9" y="-387424"/>
            <a:ext cx="91741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4213" y="2133600"/>
            <a:ext cx="7772400" cy="1470025"/>
          </a:xfrm>
        </p:spPr>
        <p:txBody>
          <a:bodyPr/>
          <a:lstStyle/>
          <a:p>
            <a:pPr eaLnBrk="1" hangingPunct="1"/>
            <a:r>
              <a:rPr lang="sr-Latn-CS" altLang="en-US" sz="3200" dirty="0" smtClean="0">
                <a:latin typeface="Times New Roman" pitchFamily="18" charset="0"/>
                <a:cs typeface="Times New Roman" pitchFamily="18" charset="0"/>
              </a:rPr>
              <a:t>Finansijski izveštaji KJS za 201</a:t>
            </a:r>
            <a:r>
              <a:rPr lang="en-US" altLang="en-US" sz="3200" dirty="0" smtClean="0">
                <a:latin typeface="Times New Roman" pitchFamily="18" charset="0"/>
                <a:cs typeface="Times New Roman" pitchFamily="18" charset="0"/>
              </a:rPr>
              <a:t>5</a:t>
            </a:r>
            <a:r>
              <a:rPr lang="sr-Latn-CS" altLang="en-US" sz="3200" dirty="0" smtClean="0">
                <a:latin typeface="Times New Roman" pitchFamily="18" charset="0"/>
                <a:cs typeface="Times New Roman" pitchFamily="18" charset="0"/>
              </a:rPr>
              <a:t>. godinu</a:t>
            </a:r>
            <a:r>
              <a:rPr lang="sr-Latn-CS" altLang="en-US" sz="4000" dirty="0" smtClean="0">
                <a:latin typeface="Times New Roman" pitchFamily="18" charset="0"/>
                <a:cs typeface="Times New Roman" pitchFamily="18" charset="0"/>
              </a:rPr>
              <a:t/>
            </a:r>
            <a:br>
              <a:rPr lang="sr-Latn-CS" altLang="en-US" sz="4000" dirty="0" smtClean="0">
                <a:latin typeface="Times New Roman" pitchFamily="18" charset="0"/>
                <a:cs typeface="Times New Roman" pitchFamily="18" charset="0"/>
              </a:rPr>
            </a:br>
            <a:r>
              <a:rPr lang="sr-Latn-CS" altLang="en-US" sz="2800" dirty="0" smtClean="0">
                <a:latin typeface="Times New Roman" pitchFamily="18" charset="0"/>
                <a:cs typeface="Times New Roman" pitchFamily="18" charset="0"/>
              </a:rPr>
              <a:t>-</a:t>
            </a:r>
            <a:r>
              <a:rPr lang="en-US" altLang="en-US" sz="2800" i="1" dirty="0" smtClean="0">
                <a:latin typeface="Times New Roman" pitchFamily="18" charset="0"/>
                <a:cs typeface="Times New Roman" pitchFamily="18" charset="0"/>
              </a:rPr>
              <a:t>P</a:t>
            </a:r>
            <a:r>
              <a:rPr lang="sr-Latn-CS" altLang="en-US" sz="2800" i="1" dirty="0" smtClean="0">
                <a:latin typeface="Times New Roman" pitchFamily="18" charset="0"/>
                <a:cs typeface="Times New Roman" pitchFamily="18" charset="0"/>
              </a:rPr>
              <a:t>ripremne radnje koje prethode sastavljanju finansijskih izveštaja-</a:t>
            </a:r>
            <a:endParaRPr lang="en-US" altLang="en-US" sz="2800" i="1" dirty="0" smtClean="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pPr eaLnBrk="1" hangingPunct="1"/>
            <a:r>
              <a:rPr lang="sr-Latn-CS" altLang="sr-Latn-RS" b="1" dirty="0" smtClean="0">
                <a:solidFill>
                  <a:srgbClr val="EF2130"/>
                </a:solidFill>
                <a:latin typeface="Times New Roman" pitchFamily="18" charset="0"/>
                <a:cs typeface="Times New Roman" pitchFamily="18" charset="0"/>
              </a:rPr>
              <a:t>mr Jovan Čanak, dipl.ek.</a:t>
            </a:r>
          </a:p>
          <a:p>
            <a:pPr eaLnBrk="1" hangingPunct="1"/>
            <a:r>
              <a:rPr lang="sr-Latn-CS" altLang="sr-Latn-RS" dirty="0" smtClean="0">
                <a:solidFill>
                  <a:srgbClr val="898989"/>
                </a:solidFill>
                <a:latin typeface="Times New Roman" pitchFamily="18" charset="0"/>
                <a:cs typeface="Times New Roman" pitchFamily="18" charset="0"/>
              </a:rPr>
              <a:t>spoljni saradnik časopisa </a:t>
            </a:r>
            <a:r>
              <a:rPr lang="sr-Latn-CS" altLang="sr-Latn-RS" i="1" dirty="0" smtClean="0">
                <a:solidFill>
                  <a:srgbClr val="898989"/>
                </a:solidFill>
                <a:latin typeface="Times New Roman" pitchFamily="18" charset="0"/>
                <a:cs typeface="Times New Roman" pitchFamily="18" charset="0"/>
              </a:rPr>
              <a:t>Budžetski instruktor</a:t>
            </a:r>
            <a:endParaRPr lang="en-US" altLang="sr-Latn-RS" dirty="0" smtClean="0">
              <a:solidFill>
                <a:srgbClr val="898989"/>
              </a:solidFill>
              <a:latin typeface="Times New Roman" pitchFamily="18" charset="0"/>
              <a:cs typeface="Times New Roman" pitchFamily="18" charset="0"/>
            </a:endParaRPr>
          </a:p>
        </p:txBody>
      </p:sp>
    </p:spTree>
    <p:extLst>
      <p:ext uri="{BB962C8B-B14F-4D97-AF65-F5344CB8AC3E}">
        <p14:creationId xmlns:p14="http://schemas.microsoft.com/office/powerpoint/2010/main" val="74995678"/>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ox(in)">
                                      <p:cBhvr>
                                        <p:cTn id="15" dur="500"/>
                                        <p:tgtEl>
                                          <p:spTgt spid="3">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1" presetClass="entr" presetSubtype="1"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1)">
                                      <p:cBhvr>
                                        <p:cTn id="2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2"/>
            <a:ext cx="9144000" cy="6841375"/>
          </a:xfrm>
          <a:prstGeom prst="rect">
            <a:avLst/>
          </a:prstGeom>
        </p:spPr>
      </p:pic>
      <p:sp>
        <p:nvSpPr>
          <p:cNvPr id="2" name="Title 1"/>
          <p:cNvSpPr>
            <a:spLocks noGrp="1"/>
          </p:cNvSpPr>
          <p:nvPr>
            <p:ph type="title"/>
          </p:nvPr>
        </p:nvSpPr>
        <p:spPr>
          <a:xfrm>
            <a:off x="457200" y="260648"/>
            <a:ext cx="8229600" cy="1143000"/>
          </a:xfrm>
        </p:spPr>
        <p:txBody>
          <a:bodyPr>
            <a:noAutofit/>
          </a:bodyPr>
          <a:lstStyle/>
          <a:p>
            <a:r>
              <a:rPr lang="sr-Latn-CS" altLang="sr-Latn-RS" sz="3200" dirty="0" smtClean="0">
                <a:solidFill>
                  <a:srgbClr val="000000"/>
                </a:solidFill>
                <a:latin typeface="Times New Roman" pitchFamily="18" charset="0"/>
                <a:cs typeface="Times New Roman" pitchFamily="18" charset="0"/>
              </a:rPr>
              <a:t>Zakonske </a:t>
            </a:r>
            <a:r>
              <a:rPr lang="sr-Latn-CS" altLang="sr-Latn-RS" sz="3200" dirty="0">
                <a:solidFill>
                  <a:srgbClr val="000000"/>
                </a:solidFill>
                <a:latin typeface="Times New Roman" pitchFamily="18" charset="0"/>
                <a:cs typeface="Times New Roman" pitchFamily="18" charset="0"/>
              </a:rPr>
              <a:t>odredbe o postupku pripreme u vezi sa  sastavljanjem finansijskih </a:t>
            </a:r>
            <a:r>
              <a:rPr lang="sr-Latn-CS" altLang="sr-Latn-RS" sz="3600" dirty="0">
                <a:solidFill>
                  <a:srgbClr val="000000"/>
                </a:solidFill>
                <a:latin typeface="Times New Roman" pitchFamily="18" charset="0"/>
                <a:cs typeface="Times New Roman" pitchFamily="18" charset="0"/>
              </a:rPr>
              <a:t>izveštaja</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err="1" smtClean="0">
                <a:latin typeface="Times New Roman" pitchFamily="18" charset="0"/>
                <a:cs typeface="Times New Roman" pitchFamily="18" charset="0"/>
              </a:rPr>
              <a:t>Napla</a:t>
            </a:r>
            <a:r>
              <a:rPr lang="sr-Latn-RS" dirty="0" smtClean="0">
                <a:latin typeface="Times New Roman" pitchFamily="18" charset="0"/>
                <a:cs typeface="Times New Roman" pitchFamily="18" charset="0"/>
              </a:rPr>
              <a:t>ćeni prihodi u tekućoj godini koji se odnose na narednu godinu a  knjiženi su na odgovarajućim subanalitičkim kontima  sintetičkog konta 291100</a:t>
            </a:r>
          </a:p>
          <a:p>
            <a:pPr lvl="1"/>
            <a:r>
              <a:rPr lang="sr-Latn-RS" dirty="0" smtClean="0">
                <a:latin typeface="Times New Roman" pitchFamily="18" charset="0"/>
                <a:cs typeface="Times New Roman" pitchFamily="18" charset="0"/>
              </a:rPr>
              <a:t>Knjiženje: 291100 / 700000 koje utiče na rezultat poslovanja koji je iskazan u Obrascu 2 na oznaci OP broj 2357 VIŠAK PRIHODA I PRIMANJA – SUFICIT (konto 321121) ili na oznaci OP broj 2358 MANJAK PRIHODA I PRIMANJA – DEFICIT (konto 321122</a:t>
            </a:r>
            <a:r>
              <a:rPr lang="sr-Latn-RS" dirty="0" smtClean="0"/>
              <a:t>)</a:t>
            </a:r>
            <a:endParaRPr lang="en-US" dirty="0"/>
          </a:p>
        </p:txBody>
      </p:sp>
      <p:sp>
        <p:nvSpPr>
          <p:cNvPr id="5" name="Right Arrow 4"/>
          <p:cNvSpPr/>
          <p:nvPr/>
        </p:nvSpPr>
        <p:spPr>
          <a:xfrm>
            <a:off x="6732240" y="566124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U-Turn Arrow 6"/>
          <p:cNvSpPr/>
          <p:nvPr/>
        </p:nvSpPr>
        <p:spPr>
          <a:xfrm>
            <a:off x="-180528" y="-17140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39051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2"/>
            <a:ext cx="9144000" cy="6841375"/>
          </a:xfrm>
          <a:prstGeom prst="rect">
            <a:avLst/>
          </a:prstGeom>
        </p:spPr>
      </p:pic>
      <p:sp>
        <p:nvSpPr>
          <p:cNvPr id="2" name="Title 1"/>
          <p:cNvSpPr>
            <a:spLocks noGrp="1"/>
          </p:cNvSpPr>
          <p:nvPr>
            <p:ph type="title"/>
          </p:nvPr>
        </p:nvSpPr>
        <p:spPr/>
        <p:txBody>
          <a:bodyPr>
            <a:noAutofit/>
          </a:bodyPr>
          <a:lstStyle/>
          <a:p>
            <a:r>
              <a:rPr lang="sr-Latn-CS" altLang="sr-Latn-RS" sz="3600" dirty="0">
                <a:solidFill>
                  <a:srgbClr val="000000"/>
                </a:solidFill>
                <a:latin typeface="Times New Roman" pitchFamily="18" charset="0"/>
                <a:cs typeface="Times New Roman" pitchFamily="18" charset="0"/>
              </a:rPr>
              <a:t>Zakonske odredbe o postupku pripreme u vezi sa  sastavljanjem finansijskih izveštaja</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marL="0" indent="0">
              <a:buNone/>
            </a:pPr>
            <a:r>
              <a:rPr lang="en-US" dirty="0" smtClean="0"/>
              <a:t>2. </a:t>
            </a:r>
            <a:r>
              <a:rPr lang="sr-Latn-RS" dirty="0" smtClean="0">
                <a:latin typeface="Times New Roman" pitchFamily="18" charset="0"/>
                <a:cs typeface="Times New Roman" pitchFamily="18" charset="0"/>
              </a:rPr>
              <a:t>Za plaćene avanse za nabavku materijala i </a:t>
            </a: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kupovinu usluga koji su knjiženi u toku godine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na kontu </a:t>
            </a:r>
            <a:r>
              <a:rPr lang="sr-Latn-RS" dirty="0" smtClean="0">
                <a:solidFill>
                  <a:srgbClr val="FF0000"/>
                </a:solidFill>
                <a:latin typeface="Times New Roman" pitchFamily="18" charset="0"/>
                <a:cs typeface="Times New Roman" pitchFamily="18" charset="0"/>
              </a:rPr>
              <a:t>123200</a:t>
            </a:r>
            <a:r>
              <a:rPr lang="sr-Latn-RS" dirty="0" smtClean="0">
                <a:latin typeface="Times New Roman" pitchFamily="18" charset="0"/>
                <a:cs typeface="Times New Roman" pitchFamily="18" charset="0"/>
              </a:rPr>
              <a:t>- Dati avansi, depoziti i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kaucije, sprovodi se dodatno knjiženje na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kontima klase 400000 a odobrava se konto </a:t>
            </a:r>
            <a:r>
              <a:rPr lang="en-US" dirty="0" smtClean="0">
                <a:latin typeface="Times New Roman" pitchFamily="18" charset="0"/>
                <a:cs typeface="Times New Roman" pitchFamily="18" charset="0"/>
              </a:rPr>
              <a:t>   </a:t>
            </a:r>
          </a:p>
          <a:p>
            <a:pPr marL="0" indent="0">
              <a:buNone/>
            </a:pPr>
            <a:r>
              <a:rPr lang="en-US" dirty="0">
                <a:solidFill>
                  <a:srgbClr val="FF0000"/>
                </a:solidFill>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   </a:t>
            </a:r>
            <a:r>
              <a:rPr lang="sr-Latn-RS" dirty="0" smtClean="0">
                <a:solidFill>
                  <a:srgbClr val="FF0000"/>
                </a:solidFill>
                <a:latin typeface="Times New Roman" pitchFamily="18" charset="0"/>
                <a:cs typeface="Times New Roman" pitchFamily="18" charset="0"/>
              </a:rPr>
              <a:t>291211</a:t>
            </a:r>
            <a:r>
              <a:rPr lang="sr-Latn-RS" dirty="0" smtClean="0">
                <a:latin typeface="Times New Roman" pitchFamily="18" charset="0"/>
                <a:cs typeface="Times New Roman" pitchFamily="18" charset="0"/>
              </a:rPr>
              <a:t> ako je dat avans za nabavku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materijala, odnosno </a:t>
            </a:r>
            <a:r>
              <a:rPr lang="sr-Latn-RS" dirty="0" smtClean="0">
                <a:solidFill>
                  <a:srgbClr val="FF0000"/>
                </a:solidFill>
                <a:latin typeface="Times New Roman" pitchFamily="18" charset="0"/>
                <a:cs typeface="Times New Roman" pitchFamily="18" charset="0"/>
              </a:rPr>
              <a:t>291213</a:t>
            </a:r>
            <a:r>
              <a:rPr lang="sr-Latn-RS" dirty="0" smtClean="0">
                <a:latin typeface="Times New Roman" pitchFamily="18" charset="0"/>
                <a:cs typeface="Times New Roman" pitchFamily="18" charset="0"/>
              </a:rPr>
              <a:t> ako je dat avans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za kupovinu usluga</a:t>
            </a:r>
            <a:endParaRPr lang="en-US" dirty="0">
              <a:solidFill>
                <a:srgbClr val="FF0000"/>
              </a:solidFill>
              <a:latin typeface="Times New Roman" pitchFamily="18" charset="0"/>
              <a:cs typeface="Times New Roman" pitchFamily="18" charset="0"/>
            </a:endParaRPr>
          </a:p>
        </p:txBody>
      </p:sp>
      <p:sp>
        <p:nvSpPr>
          <p:cNvPr id="5" name="Right Arrow 4"/>
          <p:cNvSpPr/>
          <p:nvPr/>
        </p:nvSpPr>
        <p:spPr>
          <a:xfrm>
            <a:off x="6804248" y="558924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Turn Arrow 5"/>
          <p:cNvSpPr/>
          <p:nvPr/>
        </p:nvSpPr>
        <p:spPr>
          <a:xfrm>
            <a:off x="-180528" y="-17140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369872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ircle(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ircle(in)">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circle(in)">
                                      <p:cBhvr>
                                        <p:cTn id="4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2"/>
            <a:ext cx="9144000" cy="6841375"/>
          </a:xfrm>
          <a:prstGeom prst="rect">
            <a:avLst/>
          </a:prstGeom>
        </p:spPr>
      </p:pic>
      <p:sp>
        <p:nvSpPr>
          <p:cNvPr id="2" name="Title 1"/>
          <p:cNvSpPr>
            <a:spLocks noGrp="1"/>
          </p:cNvSpPr>
          <p:nvPr>
            <p:ph type="title"/>
          </p:nvPr>
        </p:nvSpPr>
        <p:spPr/>
        <p:txBody>
          <a:bodyPr>
            <a:noAutofit/>
          </a:bodyPr>
          <a:lstStyle/>
          <a:p>
            <a:r>
              <a:rPr lang="sr-Latn-CS" altLang="sr-Latn-RS" sz="3600" dirty="0">
                <a:solidFill>
                  <a:srgbClr val="000000"/>
                </a:solidFill>
                <a:latin typeface="Times New Roman" pitchFamily="18" charset="0"/>
                <a:cs typeface="Times New Roman" pitchFamily="18" charset="0"/>
              </a:rPr>
              <a:t>Zakonske odredbe o postupku pripreme u vezi sa  sastavljanjem finansijskih izveštaja</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r>
              <a:rPr lang="en-US" dirty="0" smtClean="0"/>
              <a:t>3. </a:t>
            </a:r>
            <a:r>
              <a:rPr lang="sr-Latn-RS" dirty="0" smtClean="0">
                <a:latin typeface="Times New Roman" pitchFamily="18" charset="0"/>
                <a:cs typeface="Times New Roman" pitchFamily="18" charset="0"/>
              </a:rPr>
              <a:t>Isplaćene akontacije za poslovna putovanja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iskazane kao potraživanja na subanalitičkom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kontu </a:t>
            </a:r>
            <a:r>
              <a:rPr lang="sr-Latn-RS" dirty="0" smtClean="0">
                <a:solidFill>
                  <a:srgbClr val="FF0000"/>
                </a:solidFill>
                <a:latin typeface="Times New Roman" pitchFamily="18" charset="0"/>
                <a:cs typeface="Times New Roman" pitchFamily="18" charset="0"/>
              </a:rPr>
              <a:t>122141</a:t>
            </a:r>
            <a:r>
              <a:rPr lang="sr-Latn-RS" dirty="0" smtClean="0">
                <a:latin typeface="Times New Roman" pitchFamily="18" charset="0"/>
                <a:cs typeface="Times New Roman" pitchFamily="18" charset="0"/>
              </a:rPr>
              <a:t> (putovanja u zemlji) i kontu </a:t>
            </a:r>
            <a:endParaRPr lang="en-US" dirty="0" smtClean="0">
              <a:latin typeface="Times New Roman" pitchFamily="18" charset="0"/>
              <a:cs typeface="Times New Roman" pitchFamily="18" charset="0"/>
            </a:endParaRPr>
          </a:p>
          <a:p>
            <a:pPr marL="0" indent="0">
              <a:buNone/>
            </a:pPr>
            <a:r>
              <a:rPr lang="en-US" dirty="0">
                <a:solidFill>
                  <a:srgbClr val="FF0000"/>
                </a:solidFill>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  </a:t>
            </a:r>
            <a:r>
              <a:rPr lang="sr-Latn-RS" dirty="0" smtClean="0">
                <a:solidFill>
                  <a:srgbClr val="FF0000"/>
                </a:solidFill>
                <a:latin typeface="Times New Roman" pitchFamily="18" charset="0"/>
                <a:cs typeface="Times New Roman" pitchFamily="18" charset="0"/>
              </a:rPr>
              <a:t>122141 </a:t>
            </a:r>
            <a:r>
              <a:rPr lang="sr-Latn-RS" dirty="0" smtClean="0">
                <a:latin typeface="Times New Roman" pitchFamily="18" charset="0"/>
                <a:cs typeface="Times New Roman" pitchFamily="18" charset="0"/>
              </a:rPr>
              <a:t>(putovanja u inostranstvo)</a:t>
            </a:r>
          </a:p>
          <a:p>
            <a:r>
              <a:rPr lang="sr-Latn-RS" dirty="0" smtClean="0">
                <a:solidFill>
                  <a:srgbClr val="FF0000"/>
                </a:solidFill>
                <a:latin typeface="Times New Roman" pitchFamily="18" charset="0"/>
                <a:cs typeface="Times New Roman" pitchFamily="18" charset="0"/>
              </a:rPr>
              <a:t>Dodatno knjiženje: </a:t>
            </a:r>
            <a:r>
              <a:rPr lang="sr-Latn-RS" dirty="0" smtClean="0">
                <a:latin typeface="Times New Roman" pitchFamily="18" charset="0"/>
                <a:cs typeface="Times New Roman" pitchFamily="18" charset="0"/>
              </a:rPr>
              <a:t> odgovarajuća subanalitička konta klase 400000, uz odobrenje konta 291221- Akontacije za poslovna putovanja</a:t>
            </a:r>
            <a:r>
              <a:rPr lang="sr-Latn-RS" dirty="0" smtClean="0"/>
              <a:t>.</a:t>
            </a:r>
            <a:endParaRPr lang="en-US" dirty="0">
              <a:solidFill>
                <a:srgbClr val="FF0000"/>
              </a:solidFill>
            </a:endParaRPr>
          </a:p>
        </p:txBody>
      </p:sp>
      <p:sp>
        <p:nvSpPr>
          <p:cNvPr id="5" name="Right Arrow 4"/>
          <p:cNvSpPr/>
          <p:nvPr/>
        </p:nvSpPr>
        <p:spPr>
          <a:xfrm>
            <a:off x="7236296" y="551723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Turn Arrow 5"/>
          <p:cNvSpPr/>
          <p:nvPr/>
        </p:nvSpPr>
        <p:spPr>
          <a:xfrm>
            <a:off x="-68239" y="-9939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8566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625"/>
            <a:ext cx="9144000" cy="6841375"/>
          </a:xfrm>
          <a:prstGeom prst="rect">
            <a:avLst/>
          </a:prstGeom>
        </p:spPr>
      </p:pic>
      <p:sp>
        <p:nvSpPr>
          <p:cNvPr id="2" name="Title 1"/>
          <p:cNvSpPr>
            <a:spLocks noGrp="1"/>
          </p:cNvSpPr>
          <p:nvPr>
            <p:ph type="title"/>
          </p:nvPr>
        </p:nvSpPr>
        <p:spPr/>
        <p:txBody>
          <a:bodyPr>
            <a:noAutofit/>
          </a:bodyPr>
          <a:lstStyle/>
          <a:p>
            <a:r>
              <a:rPr lang="sr-Latn-CS" altLang="sr-Latn-RS" sz="3600" dirty="0">
                <a:solidFill>
                  <a:srgbClr val="000000"/>
                </a:solidFill>
                <a:latin typeface="Times New Roman" pitchFamily="18" charset="0"/>
                <a:cs typeface="Times New Roman" pitchFamily="18" charset="0"/>
              </a:rPr>
              <a:t>Zakonske odredbe o postupku pripreme u vezi sa  sastavljanjem finansijskih izveštaja</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marL="514350" indent="-514350">
              <a:buAutoNum type="arabicPeriod" startAt="4"/>
            </a:pPr>
            <a:r>
              <a:rPr lang="sr-Latn-RS" dirty="0" smtClean="0">
                <a:latin typeface="Times New Roman" pitchFamily="18" charset="0"/>
                <a:cs typeface="Times New Roman" pitchFamily="18" charset="0"/>
              </a:rPr>
              <a:t>Unapred plaćeni rashodi za narednu godinu,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iz sredstava prihoda tekuće godine, koji su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knjiženi na subanalitičkim kontima kategorije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130000 – AVR,</a:t>
            </a:r>
          </a:p>
          <a:p>
            <a:r>
              <a:rPr lang="sr-Latn-RS" dirty="0" smtClean="0">
                <a:solidFill>
                  <a:srgbClr val="FF0000"/>
                </a:solidFill>
                <a:latin typeface="Times New Roman" pitchFamily="18" charset="0"/>
                <a:cs typeface="Times New Roman" pitchFamily="18" charset="0"/>
              </a:rPr>
              <a:t>Dodatno knjiženje </a:t>
            </a:r>
            <a:r>
              <a:rPr lang="sr-Latn-RS" dirty="0" smtClean="0">
                <a:latin typeface="Times New Roman" pitchFamily="18" charset="0"/>
                <a:cs typeface="Times New Roman" pitchFamily="18" charset="0"/>
              </a:rPr>
              <a:t>sprovodi se na odgovarajuća subanalitička konta klase 400000, uz odobrenje odgovarajućih subanalitičkih konta kategorije  130000 – AVR</a:t>
            </a:r>
            <a:r>
              <a:rPr lang="sr-Latn-RS" dirty="0" smtClean="0"/>
              <a:t>.</a:t>
            </a:r>
            <a:endParaRPr lang="en-US" dirty="0">
              <a:solidFill>
                <a:srgbClr val="FF0000"/>
              </a:solidFill>
            </a:endParaRPr>
          </a:p>
        </p:txBody>
      </p:sp>
      <p:sp>
        <p:nvSpPr>
          <p:cNvPr id="5" name="Right Arrow 4"/>
          <p:cNvSpPr/>
          <p:nvPr/>
        </p:nvSpPr>
        <p:spPr>
          <a:xfrm>
            <a:off x="7668344" y="580526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Turn Arrow 5"/>
          <p:cNvSpPr/>
          <p:nvPr/>
        </p:nvSpPr>
        <p:spPr>
          <a:xfrm>
            <a:off x="-108520" y="-33493"/>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76170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2"/>
            <a:ext cx="9144000" cy="6841375"/>
          </a:xfrm>
          <a:prstGeom prst="rect">
            <a:avLst/>
          </a:prstGeom>
        </p:spPr>
      </p:pic>
      <p:sp>
        <p:nvSpPr>
          <p:cNvPr id="2" name="Title 1"/>
          <p:cNvSpPr>
            <a:spLocks noGrp="1"/>
          </p:cNvSpPr>
          <p:nvPr>
            <p:ph type="title"/>
          </p:nvPr>
        </p:nvSpPr>
        <p:spPr/>
        <p:txBody>
          <a:bodyPr>
            <a:noAutofit/>
          </a:bodyPr>
          <a:lstStyle/>
          <a:p>
            <a:r>
              <a:rPr lang="sr-Latn-CS" altLang="sr-Latn-RS" sz="3600" dirty="0">
                <a:solidFill>
                  <a:srgbClr val="000000"/>
                </a:solidFill>
                <a:latin typeface="Times New Roman" pitchFamily="18" charset="0"/>
                <a:cs typeface="Times New Roman" pitchFamily="18" charset="0"/>
              </a:rPr>
              <a:t>Zakonske odredbe o postupku pripreme u vezi sa  sastavljanjem finansijskih izveštaja</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marL="457200" indent="-457200">
              <a:buAutoNum type="arabicPeriod" startAt="5"/>
            </a:pPr>
            <a:r>
              <a:rPr lang="sr-Latn-RS" sz="2400" dirty="0" smtClean="0">
                <a:latin typeface="Times New Roman" pitchFamily="18" charset="0"/>
                <a:cs typeface="Times New Roman" pitchFamily="18" charset="0"/>
              </a:rPr>
              <a:t>Iznos izvršene isplate koji je knjižen na kontu </a:t>
            </a:r>
            <a:r>
              <a:rPr lang="sr-Latn-RS" sz="2400" dirty="0" smtClean="0">
                <a:solidFill>
                  <a:srgbClr val="FF0000"/>
                </a:solidFill>
                <a:latin typeface="Times New Roman" pitchFamily="18" charset="0"/>
                <a:cs typeface="Times New Roman" pitchFamily="18" charset="0"/>
              </a:rPr>
              <a:t>015200 - </a:t>
            </a:r>
            <a:r>
              <a:rPr lang="sr-Latn-RS" sz="2400" dirty="0" smtClean="0">
                <a:latin typeface="Times New Roman" pitchFamily="18" charset="0"/>
                <a:cs typeface="Times New Roman" pitchFamily="18" charset="0"/>
              </a:rPr>
              <a:t>avansi za nefinansijsku imovinu, kada se imovina nabavlja iz tekućih prihoda</a:t>
            </a:r>
          </a:p>
          <a:p>
            <a:r>
              <a:rPr lang="sr-Latn-RS" sz="2000" dirty="0" smtClean="0">
                <a:solidFill>
                  <a:srgbClr val="FF0000"/>
                </a:solidFill>
                <a:latin typeface="Times New Roman" pitchFamily="18" charset="0"/>
                <a:cs typeface="Times New Roman" pitchFamily="18" charset="0"/>
              </a:rPr>
              <a:t>Dodatno knjiženje: </a:t>
            </a:r>
            <a:r>
              <a:rPr lang="sr-Latn-RS" sz="2000" dirty="0" smtClean="0">
                <a:latin typeface="Times New Roman" pitchFamily="18" charset="0"/>
                <a:cs typeface="Times New Roman" pitchFamily="18" charset="0"/>
              </a:rPr>
              <a:t>zadužuje se odgovarajući subanalitički konto u okviru klase 50000 uz odobrenje konta 291212 – Plaćeni avansi za nematerijalna ulaganja i osnovna sredstva. Još jedan stav za knjiženje 131119 – Ostali unapred plaćeni rashodi uz odobrenje subanalitičkog konta 311151 – nefinansijska imovina u pripremi. Ako je KBS poreski obveznik sa pravom  odbitka prethodnog poreza </a:t>
            </a:r>
            <a:r>
              <a:rPr lang="en-US" sz="2000" dirty="0" smtClean="0">
                <a:latin typeface="Times New Roman" pitchFamily="18" charset="0"/>
                <a:cs typeface="Times New Roman" pitchFamily="18" charset="0"/>
              </a:rPr>
              <a:t>, </a:t>
            </a:r>
            <a:r>
              <a:rPr lang="sr-Latn-RS" sz="2000" dirty="0" smtClean="0">
                <a:latin typeface="Times New Roman" pitchFamily="18" charset="0"/>
                <a:cs typeface="Times New Roman" pitchFamily="18" charset="0"/>
              </a:rPr>
              <a:t>konta klase 500000 biće zadužena za iznos bez prethodnog PDV-a a na kontu 123963 biće iskazan prethodni PDV, a za celokupni iznos odobriće se konto 291212</a:t>
            </a:r>
            <a:r>
              <a:rPr lang="sr-Latn-RS" sz="2400" dirty="0" smtClean="0">
                <a:latin typeface="Times New Roman" pitchFamily="18" charset="0"/>
                <a:cs typeface="Times New Roman" pitchFamily="18" charset="0"/>
              </a:rPr>
              <a:t>.</a:t>
            </a:r>
          </a:p>
        </p:txBody>
      </p:sp>
      <p:sp>
        <p:nvSpPr>
          <p:cNvPr id="4" name="Right Arrow 3"/>
          <p:cNvSpPr/>
          <p:nvPr/>
        </p:nvSpPr>
        <p:spPr>
          <a:xfrm>
            <a:off x="6804248" y="551723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Turn Arrow 5"/>
          <p:cNvSpPr/>
          <p:nvPr/>
        </p:nvSpPr>
        <p:spPr>
          <a:xfrm>
            <a:off x="-108520" y="-17140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0154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2"/>
            <a:ext cx="9144000" cy="6841375"/>
          </a:xfrm>
          <a:prstGeom prst="rect">
            <a:avLst/>
          </a:prstGeom>
        </p:spPr>
      </p:pic>
      <p:sp>
        <p:nvSpPr>
          <p:cNvPr id="2" name="Title 1"/>
          <p:cNvSpPr>
            <a:spLocks noGrp="1"/>
          </p:cNvSpPr>
          <p:nvPr>
            <p:ph type="title"/>
          </p:nvPr>
        </p:nvSpPr>
        <p:spPr/>
        <p:txBody>
          <a:bodyPr>
            <a:normAutofit fontScale="90000"/>
          </a:bodyPr>
          <a:lstStyle/>
          <a:p>
            <a:r>
              <a:rPr lang="sr-Latn-CS" altLang="sr-Latn-RS" sz="3600" dirty="0">
                <a:solidFill>
                  <a:srgbClr val="000000"/>
                </a:solidFill>
                <a:latin typeface="Times New Roman" pitchFamily="18" charset="0"/>
                <a:cs typeface="Times New Roman" pitchFamily="18" charset="0"/>
              </a:rPr>
              <a:t>Zakonske odredbe o postupku pripreme u vezi sa  sastavljanjem finansijskih izveštaja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sr-Latn-RS" sz="2400" dirty="0" smtClean="0">
                <a:latin typeface="Times New Roman" pitchFamily="18" charset="0"/>
                <a:cs typeface="Times New Roman" pitchFamily="18" charset="0"/>
              </a:rPr>
              <a:t>Kada se primi konačni račun u 2016. godini, knjiženja u vezi datog avansa za nefinansijsku imovinu biće sledeća:</a:t>
            </a:r>
          </a:p>
          <a:p>
            <a:pPr marL="914400" lvl="1" indent="-514350">
              <a:buFont typeface="+mj-lt"/>
              <a:buAutoNum type="arabicPeriod"/>
            </a:pPr>
            <a:r>
              <a:rPr lang="sr-Latn-RS" sz="2000" dirty="0" smtClean="0">
                <a:latin typeface="Times New Roman" pitchFamily="18" charset="0"/>
                <a:cs typeface="Times New Roman" pitchFamily="18" charset="0"/>
              </a:rPr>
              <a:t>131212 / 252111 → za primljeni račun dobavljača,</a:t>
            </a:r>
          </a:p>
          <a:p>
            <a:pPr marL="914400" lvl="1" indent="-514350">
              <a:buFont typeface="+mj-lt"/>
              <a:buAutoNum type="arabicPeriod"/>
            </a:pPr>
            <a:r>
              <a:rPr lang="sr-Latn-RS" sz="2000" dirty="0" smtClean="0">
                <a:latin typeface="Times New Roman" pitchFamily="18" charset="0"/>
                <a:cs typeface="Times New Roman" pitchFamily="18" charset="0"/>
              </a:rPr>
              <a:t>252111 / 131212 </a:t>
            </a:r>
            <a:r>
              <a:rPr lang="sr-Latn-RS" sz="2000" dirty="0">
                <a:latin typeface="Times New Roman" pitchFamily="18" charset="0"/>
                <a:cs typeface="Times New Roman" pitchFamily="18" charset="0"/>
              </a:rPr>
              <a:t>→ </a:t>
            </a:r>
            <a:r>
              <a:rPr lang="sr-Latn-RS" sz="2000" dirty="0" smtClean="0">
                <a:latin typeface="Times New Roman" pitchFamily="18" charset="0"/>
                <a:cs typeface="Times New Roman" pitchFamily="18" charset="0"/>
              </a:rPr>
              <a:t>za zatvaranje obaveze prema dobavljaču,</a:t>
            </a:r>
          </a:p>
          <a:p>
            <a:pPr marL="914400" lvl="1" indent="-514350">
              <a:buFont typeface="+mj-lt"/>
              <a:buAutoNum type="arabicPeriod"/>
            </a:pPr>
            <a:r>
              <a:rPr lang="sr-Latn-RS" sz="2000" dirty="0" smtClean="0">
                <a:latin typeface="Times New Roman" pitchFamily="18" charset="0"/>
                <a:cs typeface="Times New Roman" pitchFamily="18" charset="0"/>
              </a:rPr>
              <a:t>291212 / 131119 → za međusobno zatvaranje konta nakon </a:t>
            </a:r>
            <a:r>
              <a:rPr lang="sr-Cyrl-RS" sz="2000" dirty="0" smtClean="0">
                <a:latin typeface="Times New Roman" pitchFamily="18" charset="0"/>
                <a:cs typeface="Times New Roman" pitchFamily="18" charset="0"/>
              </a:rPr>
              <a:t>   			     </a:t>
            </a:r>
            <a:r>
              <a:rPr lang="sr-Latn-RS" sz="2000" dirty="0" smtClean="0">
                <a:latin typeface="Times New Roman" pitchFamily="18" charset="0"/>
                <a:cs typeface="Times New Roman" pitchFamily="18" charset="0"/>
              </a:rPr>
              <a:t>zatvaranja obaveze prema dobavljaču,</a:t>
            </a:r>
          </a:p>
          <a:p>
            <a:pPr marL="914400" lvl="1" indent="-514350">
              <a:buFont typeface="+mj-lt"/>
              <a:buAutoNum type="arabicPeriod"/>
            </a:pPr>
            <a:r>
              <a:rPr lang="sr-Latn-RS" sz="2000" dirty="0" smtClean="0">
                <a:latin typeface="Times New Roman" pitchFamily="18" charset="0"/>
                <a:cs typeface="Times New Roman" pitchFamily="18" charset="0"/>
              </a:rPr>
              <a:t>311151 / 015226 </a:t>
            </a:r>
            <a:r>
              <a:rPr lang="sr-Latn-RS" sz="2000" dirty="0">
                <a:latin typeface="Times New Roman" pitchFamily="18" charset="0"/>
                <a:cs typeface="Times New Roman" pitchFamily="18" charset="0"/>
              </a:rPr>
              <a:t>→ </a:t>
            </a:r>
            <a:r>
              <a:rPr lang="sr-Latn-RS" sz="2000" dirty="0" smtClean="0">
                <a:latin typeface="Times New Roman" pitchFamily="18" charset="0"/>
                <a:cs typeface="Times New Roman" pitchFamily="18" charset="0"/>
              </a:rPr>
              <a:t> za zatvaranje konta klase „0“ i klase „3“ radi bilansne ravnoteže nefinansijske imovine i njenih izvora,</a:t>
            </a:r>
          </a:p>
          <a:p>
            <a:pPr marL="914400" lvl="1" indent="-514350">
              <a:buFont typeface="+mj-lt"/>
              <a:buAutoNum type="arabicPeriod"/>
            </a:pPr>
            <a:r>
              <a:rPr lang="sr-Latn-RS" sz="2000" dirty="0" smtClean="0">
                <a:latin typeface="Times New Roman" pitchFamily="18" charset="0"/>
                <a:cs typeface="Times New Roman" pitchFamily="18" charset="0"/>
              </a:rPr>
              <a:t>011261 / 311112 </a:t>
            </a:r>
            <a:r>
              <a:rPr lang="sr-Latn-RS" sz="2000" dirty="0">
                <a:latin typeface="Times New Roman" pitchFamily="18" charset="0"/>
                <a:cs typeface="Times New Roman" pitchFamily="18" charset="0"/>
              </a:rPr>
              <a:t>→ </a:t>
            </a:r>
            <a:r>
              <a:rPr lang="sr-Latn-RS" sz="2000" dirty="0" smtClean="0">
                <a:latin typeface="Times New Roman" pitchFamily="18" charset="0"/>
                <a:cs typeface="Times New Roman" pitchFamily="18" charset="0"/>
              </a:rPr>
              <a:t>stavljanje opreme za obrazovanje u funkciju</a:t>
            </a:r>
            <a:endParaRPr lang="en-US" sz="2000" dirty="0" smtClean="0">
              <a:latin typeface="Times New Roman" pitchFamily="18" charset="0"/>
              <a:cs typeface="Times New Roman" pitchFamily="18" charset="0"/>
            </a:endParaRPr>
          </a:p>
          <a:p>
            <a:pPr marL="400050" lvl="1" indent="0">
              <a:buNone/>
            </a:pPr>
            <a:r>
              <a:rPr lang="en-US" sz="2000" b="1" dirty="0" smtClean="0">
                <a:latin typeface="Times New Roman" pitchFamily="18" charset="0"/>
                <a:cs typeface="Times New Roman" pitchFamily="18" charset="0"/>
              </a:rPr>
              <a:t>NAPOMENA</a:t>
            </a:r>
            <a:r>
              <a:rPr lang="sr-Latn-RS" sz="2000" b="1" dirty="0" smtClean="0">
                <a:latin typeface="Times New Roman" pitchFamily="18" charset="0"/>
                <a:cs typeface="Times New Roman" pitchFamily="18" charset="0"/>
              </a:rPr>
              <a:t>: </a:t>
            </a:r>
            <a:r>
              <a:rPr lang="sr-Latn-RS" sz="2000" dirty="0" smtClean="0">
                <a:latin typeface="Times New Roman" pitchFamily="18" charset="0"/>
                <a:cs typeface="Times New Roman" pitchFamily="18" charset="0"/>
              </a:rPr>
              <a:t> ovo je slučaj kada je dat avans  za nabavku finansijske imovine u prethodnoj, tj. 2015. godini. Tada je knjiženje bilo 015226 / 121112.  Avansni i konačni račun imaju isti iznos.</a:t>
            </a:r>
            <a:endParaRPr lang="en-US" sz="2000" b="1" dirty="0">
              <a:latin typeface="Times New Roman" pitchFamily="18" charset="0"/>
              <a:cs typeface="Times New Roman" pitchFamily="18" charset="0"/>
            </a:endParaRPr>
          </a:p>
        </p:txBody>
      </p:sp>
      <p:sp>
        <p:nvSpPr>
          <p:cNvPr id="5" name="U-Turn Arrow 4"/>
          <p:cNvSpPr/>
          <p:nvPr/>
        </p:nvSpPr>
        <p:spPr>
          <a:xfrm>
            <a:off x="-180528" y="-17140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71840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ircle(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ircle(in)">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Pripremni poslovi u vezi sa sastavljanjem finansijskih izveštaja</a:t>
            </a:r>
            <a:endParaRPr lang="en-US" altLang="sr-Latn-RS" sz="3200" dirty="0" smtClean="0">
              <a:latin typeface="Times New Roman" pitchFamily="18" charset="0"/>
              <a:cs typeface="Times New Roman" pitchFamily="18" charset="0"/>
            </a:endParaRPr>
          </a:p>
        </p:txBody>
      </p:sp>
      <p:sp>
        <p:nvSpPr>
          <p:cNvPr id="16387" name="Rectangle 3"/>
          <p:cNvSpPr>
            <a:spLocks noGrp="1"/>
          </p:cNvSpPr>
          <p:nvPr>
            <p:ph idx="1"/>
          </p:nvPr>
        </p:nvSpPr>
        <p:spPr>
          <a:xfrm>
            <a:off x="467544" y="1628800"/>
            <a:ext cx="8219256" cy="4497363"/>
          </a:xfrm>
        </p:spPr>
        <p:txBody>
          <a:bodyPr>
            <a:normAutofit/>
          </a:bodyPr>
          <a:lstStyle/>
          <a:p>
            <a:pPr marL="609600" indent="-609600" eaLnBrk="1" hangingPunct="1">
              <a:lnSpc>
                <a:spcPct val="80000"/>
              </a:lnSpc>
              <a:buFont typeface="Arial" charset="0"/>
              <a:buNone/>
            </a:pPr>
            <a:r>
              <a:rPr lang="sr-Latn-CS" altLang="sr-Latn-RS" sz="2400" dirty="0" smtClean="0">
                <a:latin typeface="Times New Roman" pitchFamily="18" charset="0"/>
                <a:cs typeface="Times New Roman" pitchFamily="18" charset="0"/>
              </a:rPr>
              <a:t>U komentaru </a:t>
            </a:r>
            <a:r>
              <a:rPr lang="sr-Latn-CS" altLang="sr-Latn-RS" sz="2400" dirty="0" smtClean="0">
                <a:solidFill>
                  <a:srgbClr val="EF2130"/>
                </a:solidFill>
                <a:latin typeface="Times New Roman" pitchFamily="18" charset="0"/>
                <a:cs typeface="Times New Roman" pitchFamily="18" charset="0"/>
              </a:rPr>
              <a:t>“Godišnji FI za 2015. godinu KJS koji </a:t>
            </a:r>
          </a:p>
          <a:p>
            <a:pPr marL="609600" indent="-609600" eaLnBrk="1" hangingPunct="1">
              <a:lnSpc>
                <a:spcPct val="80000"/>
              </a:lnSpc>
              <a:buFont typeface="Arial" charset="0"/>
              <a:buNone/>
            </a:pPr>
            <a:r>
              <a:rPr lang="sr-Latn-CS" altLang="sr-Latn-RS" sz="2400" dirty="0" smtClean="0">
                <a:solidFill>
                  <a:srgbClr val="EF2130"/>
                </a:solidFill>
                <a:latin typeface="Times New Roman" pitchFamily="18" charset="0"/>
                <a:cs typeface="Times New Roman" pitchFamily="18" charset="0"/>
              </a:rPr>
              <a:t>primenjuju Kontni plan za budžetski sistem”,</a:t>
            </a:r>
            <a:r>
              <a:rPr lang="sr-Latn-CS" altLang="sr-Latn-RS" sz="2400" dirty="0" smtClean="0">
                <a:latin typeface="Times New Roman" pitchFamily="18" charset="0"/>
                <a:cs typeface="Times New Roman" pitchFamily="18" charset="0"/>
              </a:rPr>
              <a:t> navedeno je </a:t>
            </a:r>
          </a:p>
          <a:p>
            <a:pPr marL="609600" indent="-609600" eaLnBrk="1" hangingPunct="1">
              <a:lnSpc>
                <a:spcPct val="80000"/>
              </a:lnSpc>
              <a:buFont typeface="Arial" charset="0"/>
              <a:buNone/>
            </a:pPr>
            <a:r>
              <a:rPr lang="sr-Latn-CS" altLang="sr-Latn-RS" sz="2400" dirty="0" smtClean="0">
                <a:latin typeface="Times New Roman" pitchFamily="18" charset="0"/>
                <a:cs typeface="Times New Roman" pitchFamily="18" charset="0"/>
              </a:rPr>
              <a:t>15 aktivnosti o kojima treba voditi računa kod pripreme </a:t>
            </a:r>
          </a:p>
          <a:p>
            <a:pPr marL="609600" indent="-609600" eaLnBrk="1" hangingPunct="1">
              <a:lnSpc>
                <a:spcPct val="80000"/>
              </a:lnSpc>
              <a:buFont typeface="Arial" charset="0"/>
              <a:buNone/>
            </a:pPr>
            <a:r>
              <a:rPr lang="sr-Latn-CS" altLang="sr-Latn-RS" sz="2400" dirty="0" smtClean="0">
                <a:latin typeface="Times New Roman" pitchFamily="18" charset="0"/>
                <a:cs typeface="Times New Roman" pitchFamily="18" charset="0"/>
              </a:rPr>
              <a:t>finansijskih izveštaja. Mi ćemo se osvrnuti samo na neke </a:t>
            </a:r>
          </a:p>
          <a:p>
            <a:pPr marL="609600" indent="-609600" eaLnBrk="1" hangingPunct="1">
              <a:lnSpc>
                <a:spcPct val="80000"/>
              </a:lnSpc>
              <a:buFont typeface="Arial" charset="0"/>
              <a:buNone/>
            </a:pPr>
            <a:r>
              <a:rPr lang="sr-Latn-CS" altLang="sr-Latn-RS" sz="2400" dirty="0" smtClean="0">
                <a:latin typeface="Times New Roman" pitchFamily="18" charset="0"/>
                <a:cs typeface="Times New Roman" pitchFamily="18" charset="0"/>
              </a:rPr>
              <a:t>od tih aktivnosti, kao što su:</a:t>
            </a:r>
          </a:p>
          <a:p>
            <a:pPr marL="990600" lvl="1" indent="-533400" eaLnBrk="1" hangingPunct="1">
              <a:lnSpc>
                <a:spcPct val="80000"/>
              </a:lnSpc>
              <a:buFont typeface="Arial" charset="0"/>
              <a:buAutoNum type="arabicPeriod"/>
            </a:pPr>
            <a:r>
              <a:rPr lang="sr-Latn-CS" altLang="sr-Latn-RS" sz="2000" dirty="0" smtClean="0">
                <a:latin typeface="Times New Roman" pitchFamily="18" charset="0"/>
                <a:cs typeface="Times New Roman" pitchFamily="18" charset="0"/>
              </a:rPr>
              <a:t>Usaglašavanje primljenih i utrošenih budžetskih sredstava,</a:t>
            </a:r>
          </a:p>
          <a:p>
            <a:pPr marL="990600" lvl="1" indent="-533400" eaLnBrk="1" hangingPunct="1">
              <a:lnSpc>
                <a:spcPct val="80000"/>
              </a:lnSpc>
              <a:buFont typeface="Arial" charset="0"/>
              <a:buAutoNum type="arabicPeriod"/>
            </a:pPr>
            <a:r>
              <a:rPr lang="sr-Latn-CS" altLang="sr-Latn-RS" sz="2000" dirty="0" smtClean="0">
                <a:latin typeface="Times New Roman" pitchFamily="18" charset="0"/>
                <a:cs typeface="Times New Roman" pitchFamily="18" charset="0"/>
              </a:rPr>
              <a:t>Usaglašavanje finansijskih plasmana, potraživanja i obaveza,</a:t>
            </a:r>
          </a:p>
          <a:p>
            <a:pPr marL="990600" lvl="1" indent="-533400" eaLnBrk="1" hangingPunct="1">
              <a:lnSpc>
                <a:spcPct val="80000"/>
              </a:lnSpc>
              <a:buFont typeface="Arial" charset="0"/>
              <a:buAutoNum type="arabicPeriod"/>
            </a:pPr>
            <a:r>
              <a:rPr lang="sr-Latn-CS" altLang="sr-Latn-RS" sz="2000" dirty="0" smtClean="0">
                <a:latin typeface="Times New Roman" pitchFamily="18" charset="0"/>
                <a:cs typeface="Times New Roman" pitchFamily="18" charset="0"/>
              </a:rPr>
              <a:t>Provera proknjiženih knjigovodstvenih promena, iskazivanja PDV,</a:t>
            </a:r>
          </a:p>
          <a:p>
            <a:pPr marL="990600" lvl="1" indent="-533400" eaLnBrk="1" hangingPunct="1">
              <a:lnSpc>
                <a:spcPct val="80000"/>
              </a:lnSpc>
              <a:buFont typeface="Arial" charset="0"/>
              <a:buAutoNum type="arabicPeriod"/>
            </a:pPr>
            <a:r>
              <a:rPr lang="sr-Latn-CS" altLang="sr-Latn-RS" sz="2000" dirty="0" smtClean="0">
                <a:latin typeface="Times New Roman" pitchFamily="18" charset="0"/>
                <a:cs typeface="Times New Roman" pitchFamily="18" charset="0"/>
              </a:rPr>
              <a:t>Svođenje knjigovodstvenog stanja imovine i obaveza sa stanjem po popisu,</a:t>
            </a:r>
          </a:p>
          <a:p>
            <a:pPr marL="990600" lvl="1" indent="-533400" eaLnBrk="1" hangingPunct="1">
              <a:lnSpc>
                <a:spcPct val="80000"/>
              </a:lnSpc>
              <a:buFont typeface="Arial" charset="0"/>
              <a:buAutoNum type="arabicPeriod"/>
            </a:pPr>
            <a:r>
              <a:rPr lang="sr-Latn-CS" altLang="sr-Latn-RS" sz="2000" dirty="0" smtClean="0">
                <a:latin typeface="Times New Roman" pitchFamily="18" charset="0"/>
                <a:cs typeface="Times New Roman" pitchFamily="18" charset="0"/>
              </a:rPr>
              <a:t>Knjiženje u vezi svođenja na gotovinsku osnovu</a:t>
            </a:r>
          </a:p>
          <a:p>
            <a:pPr marL="990600" lvl="1" indent="-533400" eaLnBrk="1" hangingPunct="1">
              <a:lnSpc>
                <a:spcPct val="80000"/>
              </a:lnSpc>
              <a:buFont typeface="Arial" charset="0"/>
              <a:buAutoNum type="arabicPeriod"/>
            </a:pPr>
            <a:r>
              <a:rPr lang="sr-Latn-CS" altLang="sr-Latn-RS" sz="2000" dirty="0" smtClean="0">
                <a:latin typeface="Times New Roman" pitchFamily="18" charset="0"/>
                <a:cs typeface="Times New Roman" pitchFamily="18" charset="0"/>
              </a:rPr>
              <a:t>Obaveza sastavljanja, popunjavanja i podnošenja SVS obrasca</a:t>
            </a:r>
            <a:endParaRPr lang="en-US" altLang="sr-Latn-RS" sz="2000" dirty="0" smtClean="0">
              <a:latin typeface="Times New Roman" pitchFamily="18" charset="0"/>
              <a:cs typeface="Times New Roman" pitchFamily="18" charset="0"/>
            </a:endParaRPr>
          </a:p>
          <a:p>
            <a:pPr marL="990600" lvl="1" indent="-533400" eaLnBrk="1" hangingPunct="1">
              <a:lnSpc>
                <a:spcPct val="80000"/>
              </a:lnSpc>
              <a:buFont typeface="Arial" charset="0"/>
              <a:buAutoNum type="arabicPeriod"/>
            </a:pPr>
            <a:r>
              <a:rPr lang="en-US" altLang="sr-Latn-RS" sz="2000" dirty="0" err="1" smtClean="0">
                <a:latin typeface="Times New Roman" pitchFamily="18" charset="0"/>
                <a:cs typeface="Times New Roman" pitchFamily="18" charset="0"/>
              </a:rPr>
              <a:t>Obra</a:t>
            </a:r>
            <a:r>
              <a:rPr lang="sr-Latn-RS" altLang="sr-Latn-RS" sz="2000" dirty="0" smtClean="0">
                <a:latin typeface="Times New Roman" pitchFamily="18" charset="0"/>
                <a:cs typeface="Times New Roman" pitchFamily="18" charset="0"/>
              </a:rPr>
              <a:t>čun ispravke vrednosti nefinansijske imovine na teret kapitala</a:t>
            </a:r>
            <a:endParaRPr lang="en-US" altLang="sr-Latn-RS" sz="2000" dirty="0" smtClean="0">
              <a:latin typeface="Times New Roman" pitchFamily="18" charset="0"/>
              <a:cs typeface="Times New Roman" pitchFamily="18" charset="0"/>
            </a:endParaRPr>
          </a:p>
        </p:txBody>
      </p:sp>
      <p:sp>
        <p:nvSpPr>
          <p:cNvPr id="1024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0E773572-6E52-45F9-BEFA-F98E6D50D774}" type="slidenum">
              <a:rPr lang="sr-Latn-RS" altLang="en-US" smtClean="0">
                <a:solidFill>
                  <a:srgbClr val="898989"/>
                </a:solidFill>
                <a:latin typeface="Calibri" pitchFamily="34" charset="0"/>
              </a:rPr>
              <a:pPr/>
              <a:t>16</a:t>
            </a:fld>
            <a:endParaRPr lang="sr-Latn-RS" altLang="en-US" smtClean="0">
              <a:solidFill>
                <a:srgbClr val="898989"/>
              </a:solidFill>
              <a:latin typeface="Calibri" pitchFamily="34" charset="0"/>
            </a:endParaRPr>
          </a:p>
        </p:txBody>
      </p:sp>
    </p:spTree>
    <p:extLst>
      <p:ext uri="{BB962C8B-B14F-4D97-AF65-F5344CB8AC3E}">
        <p14:creationId xmlns:p14="http://schemas.microsoft.com/office/powerpoint/2010/main" val="28559273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circle(in)">
                                      <p:cBhvr>
                                        <p:cTn id="12" dur="2000"/>
                                        <p:tgtEl>
                                          <p:spTgt spid="16387">
                                            <p:txEl>
                                              <p:pRg st="0" end="0"/>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16387">
                                            <p:txEl>
                                              <p:pRg st="1" end="1"/>
                                            </p:txEl>
                                          </p:spTgt>
                                        </p:tgtEl>
                                        <p:attrNameLst>
                                          <p:attrName>style.visibility</p:attrName>
                                        </p:attrNameLst>
                                      </p:cBhvr>
                                      <p:to>
                                        <p:strVal val="visible"/>
                                      </p:to>
                                    </p:set>
                                    <p:animEffect transition="in" filter="circle(in)">
                                      <p:cBhvr>
                                        <p:cTn id="15" dur="2000"/>
                                        <p:tgtEl>
                                          <p:spTgt spid="16387">
                                            <p:txEl>
                                              <p:pRg st="1" end="1"/>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16387">
                                            <p:txEl>
                                              <p:pRg st="2" end="2"/>
                                            </p:txEl>
                                          </p:spTgt>
                                        </p:tgtEl>
                                        <p:attrNameLst>
                                          <p:attrName>style.visibility</p:attrName>
                                        </p:attrNameLst>
                                      </p:cBhvr>
                                      <p:to>
                                        <p:strVal val="visible"/>
                                      </p:to>
                                    </p:set>
                                    <p:animEffect transition="in" filter="circle(in)">
                                      <p:cBhvr>
                                        <p:cTn id="18" dur="2000"/>
                                        <p:tgtEl>
                                          <p:spTgt spid="16387">
                                            <p:txEl>
                                              <p:pRg st="2" end="2"/>
                                            </p:txEl>
                                          </p:spTgt>
                                        </p:tgtEl>
                                      </p:cBhvr>
                                    </p:animEffect>
                                  </p:childTnLst>
                                </p:cTn>
                              </p:par>
                              <p:par>
                                <p:cTn id="19" presetID="6" presetClass="entr" presetSubtype="16" fill="hold" nodeType="withEffect">
                                  <p:stCondLst>
                                    <p:cond delay="0"/>
                                  </p:stCondLst>
                                  <p:childTnLst>
                                    <p:set>
                                      <p:cBhvr>
                                        <p:cTn id="20" dur="1" fill="hold">
                                          <p:stCondLst>
                                            <p:cond delay="0"/>
                                          </p:stCondLst>
                                        </p:cTn>
                                        <p:tgtEl>
                                          <p:spTgt spid="16387">
                                            <p:txEl>
                                              <p:pRg st="3" end="3"/>
                                            </p:txEl>
                                          </p:spTgt>
                                        </p:tgtEl>
                                        <p:attrNameLst>
                                          <p:attrName>style.visibility</p:attrName>
                                        </p:attrNameLst>
                                      </p:cBhvr>
                                      <p:to>
                                        <p:strVal val="visible"/>
                                      </p:to>
                                    </p:set>
                                    <p:animEffect transition="in" filter="circle(in)">
                                      <p:cBhvr>
                                        <p:cTn id="21" dur="2000"/>
                                        <p:tgtEl>
                                          <p:spTgt spid="16387">
                                            <p:txEl>
                                              <p:pRg st="3" end="3"/>
                                            </p:txEl>
                                          </p:spTgt>
                                        </p:tgtEl>
                                      </p:cBhvr>
                                    </p:animEffect>
                                  </p:childTnLst>
                                </p:cTn>
                              </p:par>
                              <p:par>
                                <p:cTn id="22" presetID="6" presetClass="entr" presetSubtype="16" fill="hold" nodeType="withEffect">
                                  <p:stCondLst>
                                    <p:cond delay="0"/>
                                  </p:stCondLst>
                                  <p:childTnLst>
                                    <p:set>
                                      <p:cBhvr>
                                        <p:cTn id="23" dur="1" fill="hold">
                                          <p:stCondLst>
                                            <p:cond delay="0"/>
                                          </p:stCondLst>
                                        </p:cTn>
                                        <p:tgtEl>
                                          <p:spTgt spid="16387">
                                            <p:txEl>
                                              <p:pRg st="4" end="4"/>
                                            </p:txEl>
                                          </p:spTgt>
                                        </p:tgtEl>
                                        <p:attrNameLst>
                                          <p:attrName>style.visibility</p:attrName>
                                        </p:attrNameLst>
                                      </p:cBhvr>
                                      <p:to>
                                        <p:strVal val="visible"/>
                                      </p:to>
                                    </p:set>
                                    <p:animEffect transition="in" filter="circle(in)">
                                      <p:cBhvr>
                                        <p:cTn id="24" dur="2000"/>
                                        <p:tgtEl>
                                          <p:spTgt spid="16387">
                                            <p:txEl>
                                              <p:pRg st="4" end="4"/>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6" presetClass="entr" presetSubtype="16" fill="hold" nodeType="clickEffect">
                                  <p:stCondLst>
                                    <p:cond delay="0"/>
                                  </p:stCondLst>
                                  <p:childTnLst>
                                    <p:set>
                                      <p:cBhvr>
                                        <p:cTn id="28" dur="1" fill="hold">
                                          <p:stCondLst>
                                            <p:cond delay="0"/>
                                          </p:stCondLst>
                                        </p:cTn>
                                        <p:tgtEl>
                                          <p:spTgt spid="16387">
                                            <p:txEl>
                                              <p:pRg st="5" end="5"/>
                                            </p:txEl>
                                          </p:spTgt>
                                        </p:tgtEl>
                                        <p:attrNameLst>
                                          <p:attrName>style.visibility</p:attrName>
                                        </p:attrNameLst>
                                      </p:cBhvr>
                                      <p:to>
                                        <p:strVal val="visible"/>
                                      </p:to>
                                    </p:set>
                                    <p:animEffect transition="in" filter="circle(in)">
                                      <p:cBhvr>
                                        <p:cTn id="29" dur="2000"/>
                                        <p:tgtEl>
                                          <p:spTgt spid="16387">
                                            <p:txEl>
                                              <p:pRg st="5" end="5"/>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6" presetClass="entr" presetSubtype="16" fill="hold" nodeType="clickEffect">
                                  <p:stCondLst>
                                    <p:cond delay="0"/>
                                  </p:stCondLst>
                                  <p:childTnLst>
                                    <p:set>
                                      <p:cBhvr>
                                        <p:cTn id="33" dur="1" fill="hold">
                                          <p:stCondLst>
                                            <p:cond delay="0"/>
                                          </p:stCondLst>
                                        </p:cTn>
                                        <p:tgtEl>
                                          <p:spTgt spid="16387">
                                            <p:txEl>
                                              <p:pRg st="6" end="6"/>
                                            </p:txEl>
                                          </p:spTgt>
                                        </p:tgtEl>
                                        <p:attrNameLst>
                                          <p:attrName>style.visibility</p:attrName>
                                        </p:attrNameLst>
                                      </p:cBhvr>
                                      <p:to>
                                        <p:strVal val="visible"/>
                                      </p:to>
                                    </p:set>
                                    <p:animEffect transition="in" filter="circle(in)">
                                      <p:cBhvr>
                                        <p:cTn id="34" dur="2000"/>
                                        <p:tgtEl>
                                          <p:spTgt spid="16387">
                                            <p:txEl>
                                              <p:pRg st="6" end="6"/>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6" presetClass="entr" presetSubtype="16" fill="hold" nodeType="clickEffect">
                                  <p:stCondLst>
                                    <p:cond delay="0"/>
                                  </p:stCondLst>
                                  <p:childTnLst>
                                    <p:set>
                                      <p:cBhvr>
                                        <p:cTn id="38" dur="1" fill="hold">
                                          <p:stCondLst>
                                            <p:cond delay="0"/>
                                          </p:stCondLst>
                                        </p:cTn>
                                        <p:tgtEl>
                                          <p:spTgt spid="16387">
                                            <p:txEl>
                                              <p:pRg st="7" end="7"/>
                                            </p:txEl>
                                          </p:spTgt>
                                        </p:tgtEl>
                                        <p:attrNameLst>
                                          <p:attrName>style.visibility</p:attrName>
                                        </p:attrNameLst>
                                      </p:cBhvr>
                                      <p:to>
                                        <p:strVal val="visible"/>
                                      </p:to>
                                    </p:set>
                                    <p:animEffect transition="in" filter="circle(in)">
                                      <p:cBhvr>
                                        <p:cTn id="39" dur="2000"/>
                                        <p:tgtEl>
                                          <p:spTgt spid="16387">
                                            <p:txEl>
                                              <p:pRg st="7" end="7"/>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6" presetClass="entr" presetSubtype="16" fill="hold" nodeType="clickEffect">
                                  <p:stCondLst>
                                    <p:cond delay="0"/>
                                  </p:stCondLst>
                                  <p:childTnLst>
                                    <p:set>
                                      <p:cBhvr>
                                        <p:cTn id="43" dur="1" fill="hold">
                                          <p:stCondLst>
                                            <p:cond delay="0"/>
                                          </p:stCondLst>
                                        </p:cTn>
                                        <p:tgtEl>
                                          <p:spTgt spid="16387">
                                            <p:txEl>
                                              <p:pRg st="8" end="8"/>
                                            </p:txEl>
                                          </p:spTgt>
                                        </p:tgtEl>
                                        <p:attrNameLst>
                                          <p:attrName>style.visibility</p:attrName>
                                        </p:attrNameLst>
                                      </p:cBhvr>
                                      <p:to>
                                        <p:strVal val="visible"/>
                                      </p:to>
                                    </p:set>
                                    <p:animEffect transition="in" filter="circle(in)">
                                      <p:cBhvr>
                                        <p:cTn id="44" dur="2000"/>
                                        <p:tgtEl>
                                          <p:spTgt spid="16387">
                                            <p:txEl>
                                              <p:pRg st="8" end="8"/>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6" presetClass="entr" presetSubtype="16" fill="hold" nodeType="clickEffect">
                                  <p:stCondLst>
                                    <p:cond delay="0"/>
                                  </p:stCondLst>
                                  <p:childTnLst>
                                    <p:set>
                                      <p:cBhvr>
                                        <p:cTn id="48" dur="1" fill="hold">
                                          <p:stCondLst>
                                            <p:cond delay="0"/>
                                          </p:stCondLst>
                                        </p:cTn>
                                        <p:tgtEl>
                                          <p:spTgt spid="16387">
                                            <p:txEl>
                                              <p:pRg st="9" end="9"/>
                                            </p:txEl>
                                          </p:spTgt>
                                        </p:tgtEl>
                                        <p:attrNameLst>
                                          <p:attrName>style.visibility</p:attrName>
                                        </p:attrNameLst>
                                      </p:cBhvr>
                                      <p:to>
                                        <p:strVal val="visible"/>
                                      </p:to>
                                    </p:set>
                                    <p:animEffect transition="in" filter="circle(in)">
                                      <p:cBhvr>
                                        <p:cTn id="49" dur="2000"/>
                                        <p:tgtEl>
                                          <p:spTgt spid="16387">
                                            <p:txEl>
                                              <p:pRg st="9" end="9"/>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6" presetClass="entr" presetSubtype="16" fill="hold" nodeType="clickEffect">
                                  <p:stCondLst>
                                    <p:cond delay="0"/>
                                  </p:stCondLst>
                                  <p:childTnLst>
                                    <p:set>
                                      <p:cBhvr>
                                        <p:cTn id="53" dur="1" fill="hold">
                                          <p:stCondLst>
                                            <p:cond delay="0"/>
                                          </p:stCondLst>
                                        </p:cTn>
                                        <p:tgtEl>
                                          <p:spTgt spid="16387">
                                            <p:txEl>
                                              <p:pRg st="10" end="10"/>
                                            </p:txEl>
                                          </p:spTgt>
                                        </p:tgtEl>
                                        <p:attrNameLst>
                                          <p:attrName>style.visibility</p:attrName>
                                        </p:attrNameLst>
                                      </p:cBhvr>
                                      <p:to>
                                        <p:strVal val="visible"/>
                                      </p:to>
                                    </p:set>
                                    <p:animEffect transition="in" filter="circle(in)">
                                      <p:cBhvr>
                                        <p:cTn id="54" dur="2000"/>
                                        <p:tgtEl>
                                          <p:spTgt spid="16387">
                                            <p:txEl>
                                              <p:pRg st="10" end="1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ntr" presetSubtype="16" fill="hold" nodeType="clickEffect">
                                  <p:stCondLst>
                                    <p:cond delay="0"/>
                                  </p:stCondLst>
                                  <p:childTnLst>
                                    <p:set>
                                      <p:cBhvr>
                                        <p:cTn id="58" dur="1" fill="hold">
                                          <p:stCondLst>
                                            <p:cond delay="0"/>
                                          </p:stCondLst>
                                        </p:cTn>
                                        <p:tgtEl>
                                          <p:spTgt spid="16387">
                                            <p:txEl>
                                              <p:pRg st="11" end="11"/>
                                            </p:txEl>
                                          </p:spTgt>
                                        </p:tgtEl>
                                        <p:attrNameLst>
                                          <p:attrName>style.visibility</p:attrName>
                                        </p:attrNameLst>
                                      </p:cBhvr>
                                      <p:to>
                                        <p:strVal val="visible"/>
                                      </p:to>
                                    </p:set>
                                    <p:animEffect transition="in" filter="circle(in)">
                                      <p:cBhvr>
                                        <p:cTn id="59" dur="2000"/>
                                        <p:tgtEl>
                                          <p:spTgt spid="1638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1.Usaglašavanje primljenih i utrošenih budžetskih sredstava</a:t>
            </a:r>
            <a:endParaRPr lang="en-US" altLang="sr-Latn-RS" sz="3200" dirty="0" smtClean="0">
              <a:latin typeface="Times New Roman" pitchFamily="18" charset="0"/>
              <a:cs typeface="Times New Roman" pitchFamily="18" charset="0"/>
            </a:endParaRPr>
          </a:p>
        </p:txBody>
      </p:sp>
      <p:sp>
        <p:nvSpPr>
          <p:cNvPr id="17411" name="Rectangle 3"/>
          <p:cNvSpPr>
            <a:spLocks noGrp="1"/>
          </p:cNvSpPr>
          <p:nvPr>
            <p:ph idx="1"/>
          </p:nvPr>
        </p:nvSpPr>
        <p:spPr/>
        <p:txBody>
          <a:bodyPr/>
          <a:lstStyle/>
          <a:p>
            <a:pPr eaLnBrk="1" hangingPunct="1">
              <a:lnSpc>
                <a:spcPct val="80000"/>
              </a:lnSpc>
            </a:pPr>
            <a:r>
              <a:rPr lang="sr-Latn-CS" altLang="sr-Latn-RS" sz="2000" dirty="0" smtClean="0">
                <a:solidFill>
                  <a:srgbClr val="EF2130"/>
                </a:solidFill>
                <a:latin typeface="Times New Roman" pitchFamily="18" charset="0"/>
                <a:cs typeface="Times New Roman" pitchFamily="18" charset="0"/>
              </a:rPr>
              <a:t>Indirektni KBS</a:t>
            </a:r>
            <a:r>
              <a:rPr lang="sr-Latn-CS" altLang="sr-Latn-RS" sz="2000" dirty="0" smtClean="0">
                <a:solidFill>
                  <a:schemeClr val="accent2"/>
                </a:solidFill>
                <a:latin typeface="Times New Roman" pitchFamily="18" charset="0"/>
                <a:cs typeface="Times New Roman" pitchFamily="18" charset="0"/>
              </a:rPr>
              <a:t> </a:t>
            </a:r>
            <a:r>
              <a:rPr lang="sr-Latn-CS" altLang="sr-Latn-RS" sz="2000" dirty="0" smtClean="0">
                <a:latin typeface="Times New Roman" pitchFamily="18" charset="0"/>
                <a:cs typeface="Times New Roman" pitchFamily="18" charset="0"/>
              </a:rPr>
              <a:t>pre sastavljanja FI za 2015. godinu, treba da sa </a:t>
            </a:r>
            <a:r>
              <a:rPr lang="sr-Latn-CS" altLang="sr-Latn-RS" sz="2000" b="1" dirty="0" smtClean="0">
                <a:latin typeface="Times New Roman" pitchFamily="18" charset="0"/>
                <a:cs typeface="Times New Roman" pitchFamily="18" charset="0"/>
              </a:rPr>
              <a:t>nadležnim direktnim KBS</a:t>
            </a:r>
            <a:r>
              <a:rPr lang="sr-Latn-CS" altLang="sr-Latn-RS" sz="2000" dirty="0" smtClean="0">
                <a:latin typeface="Times New Roman" pitchFamily="18" charset="0"/>
                <a:cs typeface="Times New Roman" pitchFamily="18" charset="0"/>
              </a:rPr>
              <a:t> izvrše usaglašavanje primljenih i utrošenih budžetskih sredstava </a:t>
            </a:r>
            <a:r>
              <a:rPr lang="sr-Latn-CS" altLang="sr-Latn-RS" sz="2000" b="1" dirty="0" smtClean="0">
                <a:latin typeface="Times New Roman" pitchFamily="18" charset="0"/>
                <a:cs typeface="Times New Roman" pitchFamily="18" charset="0"/>
              </a:rPr>
              <a:t>po osnovu nadležnosti ili po konkursima</a:t>
            </a:r>
            <a:r>
              <a:rPr lang="sr-Latn-CS" altLang="sr-Latn-RS" sz="2000" dirty="0" smtClean="0">
                <a:latin typeface="Times New Roman" pitchFamily="18" charset="0"/>
                <a:cs typeface="Times New Roman" pitchFamily="18" charset="0"/>
              </a:rPr>
              <a:t> na koje su se prijavili.</a:t>
            </a:r>
          </a:p>
          <a:p>
            <a:pPr eaLnBrk="1" hangingPunct="1">
              <a:lnSpc>
                <a:spcPct val="80000"/>
              </a:lnSpc>
            </a:pPr>
            <a:r>
              <a:rPr lang="sr-Latn-CS" altLang="sr-Latn-RS" sz="2000" dirty="0" smtClean="0">
                <a:latin typeface="Times New Roman" pitchFamily="18" charset="0"/>
                <a:cs typeface="Times New Roman" pitchFamily="18" charset="0"/>
              </a:rPr>
              <a:t>Ovo usaglašavanje je vrlo značajno iz razloga što su direktni KBS, </a:t>
            </a:r>
            <a:r>
              <a:rPr lang="sr-Latn-CS" altLang="sr-Latn-RS" sz="2000" b="1" dirty="0" smtClean="0">
                <a:latin typeface="Times New Roman" pitchFamily="18" charset="0"/>
                <a:cs typeface="Times New Roman" pitchFamily="18" charset="0"/>
              </a:rPr>
              <a:t>obavezni </a:t>
            </a:r>
            <a:r>
              <a:rPr lang="sr-Latn-CS" altLang="sr-Latn-RS" sz="2000" dirty="0" smtClean="0">
                <a:latin typeface="Times New Roman" pitchFamily="18" charset="0"/>
                <a:cs typeface="Times New Roman" pitchFamily="18" charset="0"/>
              </a:rPr>
              <a:t>da na osnovu primljenih FI </a:t>
            </a:r>
            <a:r>
              <a:rPr lang="sr-Latn-CS" altLang="sr-Latn-RS" sz="2000" b="1" dirty="0" smtClean="0">
                <a:latin typeface="Times New Roman" pitchFamily="18" charset="0"/>
                <a:cs typeface="Times New Roman" pitchFamily="18" charset="0"/>
              </a:rPr>
              <a:t>do 28. II 2016</a:t>
            </a:r>
            <a:r>
              <a:rPr lang="sr-Latn-CS" altLang="sr-Latn-RS" sz="2000" dirty="0" smtClean="0">
                <a:latin typeface="Times New Roman" pitchFamily="18" charset="0"/>
                <a:cs typeface="Times New Roman" pitchFamily="18" charset="0"/>
              </a:rPr>
              <a:t>. od indirektnih KBS koji su u njihovoj nadležnosti </a:t>
            </a:r>
            <a:r>
              <a:rPr lang="sr-Latn-CS" altLang="sr-Latn-RS" sz="2000" b="1" dirty="0" smtClean="0">
                <a:latin typeface="Times New Roman" pitchFamily="18" charset="0"/>
                <a:cs typeface="Times New Roman" pitchFamily="18" charset="0"/>
              </a:rPr>
              <a:t>sastave konsolidovani FI za 2015. g. </a:t>
            </a:r>
            <a:r>
              <a:rPr lang="sr-Latn-CS" altLang="sr-Latn-RS" sz="2000" dirty="0" smtClean="0">
                <a:latin typeface="Times New Roman" pitchFamily="18" charset="0"/>
                <a:cs typeface="Times New Roman" pitchFamily="18" charset="0"/>
              </a:rPr>
              <a:t>i da ga do </a:t>
            </a:r>
            <a:r>
              <a:rPr lang="sr-Latn-CS" altLang="sr-Latn-RS" sz="2000" b="1" dirty="0" smtClean="0">
                <a:latin typeface="Times New Roman" pitchFamily="18" charset="0"/>
                <a:cs typeface="Times New Roman" pitchFamily="18" charset="0"/>
              </a:rPr>
              <a:t>31. III 2016. g</a:t>
            </a:r>
            <a:r>
              <a:rPr lang="sr-Latn-CS" altLang="sr-Latn-RS" sz="2000" dirty="0" smtClean="0">
                <a:latin typeface="Times New Roman" pitchFamily="18" charset="0"/>
                <a:cs typeface="Times New Roman" pitchFamily="18" charset="0"/>
              </a:rPr>
              <a:t>. dostave Upravi za trezor.</a:t>
            </a:r>
          </a:p>
          <a:p>
            <a:pPr eaLnBrk="1" hangingPunct="1">
              <a:lnSpc>
                <a:spcPct val="80000"/>
              </a:lnSpc>
            </a:pPr>
            <a:r>
              <a:rPr lang="sr-Latn-CS" altLang="sr-Latn-RS" sz="2000" dirty="0" smtClean="0">
                <a:latin typeface="Times New Roman" pitchFamily="18" charset="0"/>
                <a:cs typeface="Times New Roman" pitchFamily="18" charset="0"/>
              </a:rPr>
              <a:t>Problem koji se javlja kod ovog konsolidovanja FI je da indirektni KBS dostavljaju izveštaj </a:t>
            </a:r>
            <a:r>
              <a:rPr lang="sr-Latn-CS" altLang="sr-Latn-RS" sz="2000" dirty="0" smtClean="0">
                <a:solidFill>
                  <a:srgbClr val="EF2130"/>
                </a:solidFill>
                <a:latin typeface="Times New Roman" pitchFamily="18" charset="0"/>
                <a:cs typeface="Times New Roman" pitchFamily="18" charset="0"/>
              </a:rPr>
              <a:t>za ukupno primljena sredstva</a:t>
            </a:r>
            <a:r>
              <a:rPr lang="sr-Latn-CS" altLang="sr-Latn-RS" sz="2000" dirty="0" smtClean="0">
                <a:latin typeface="Times New Roman" pitchFamily="18" charset="0"/>
                <a:cs typeface="Times New Roman" pitchFamily="18" charset="0"/>
              </a:rPr>
              <a:t> iz budžeta od nadležnog direktnog KBS, </a:t>
            </a:r>
            <a:r>
              <a:rPr lang="sr-Latn-CS" altLang="sr-Latn-RS" sz="2000" dirty="0" smtClean="0">
                <a:solidFill>
                  <a:srgbClr val="EF2130"/>
                </a:solidFill>
                <a:latin typeface="Times New Roman" pitchFamily="18" charset="0"/>
                <a:cs typeface="Times New Roman" pitchFamily="18" charset="0"/>
              </a:rPr>
              <a:t>a ne po projektima i programima</a:t>
            </a:r>
            <a:r>
              <a:rPr lang="sr-Latn-CS" altLang="sr-Latn-RS" sz="2000" dirty="0" smtClean="0">
                <a:solidFill>
                  <a:schemeClr val="accent2"/>
                </a:solidFill>
                <a:latin typeface="Times New Roman" pitchFamily="18" charset="0"/>
                <a:cs typeface="Times New Roman" pitchFamily="18" charset="0"/>
              </a:rPr>
              <a:t>,</a:t>
            </a:r>
            <a:r>
              <a:rPr lang="sr-Latn-CS" altLang="sr-Latn-RS" sz="2000" dirty="0" smtClean="0">
                <a:latin typeface="Times New Roman" pitchFamily="18" charset="0"/>
                <a:cs typeface="Times New Roman" pitchFamily="18" charset="0"/>
              </a:rPr>
              <a:t> kako se to iskazuje u Zakonu o budžetu ili u Odluci o budžetu. Tipičan primer, kod usaglašavanja primljenih i utrošenih budžetskih sredstava je recimo Ministarstvo prosvete, nauke i tehnološkog razvoja kao direktni korisnik budžetskih sredstava i osnovne, srednje i visoko obrazovne institucije, kao indirektni KBS koji su pod nadležnošću tog direktnog korisnika</a:t>
            </a:r>
            <a:endParaRPr lang="en-US" altLang="sr-Latn-RS" sz="2000" dirty="0" smtClean="0">
              <a:latin typeface="Times New Roman" pitchFamily="18" charset="0"/>
              <a:cs typeface="Times New Roman" pitchFamily="18" charset="0"/>
            </a:endParaRPr>
          </a:p>
        </p:txBody>
      </p:sp>
      <p:sp>
        <p:nvSpPr>
          <p:cNvPr id="1126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CDAA4366-5319-483A-82B0-9AE450DF3B36}" type="slidenum">
              <a:rPr lang="sr-Latn-RS" altLang="en-US" smtClean="0">
                <a:solidFill>
                  <a:srgbClr val="898989"/>
                </a:solidFill>
                <a:latin typeface="Calibri" pitchFamily="34" charset="0"/>
              </a:rPr>
              <a:pPr/>
              <a:t>17</a:t>
            </a:fld>
            <a:endParaRPr lang="sr-Latn-RS" altLang="en-US" smtClean="0">
              <a:solidFill>
                <a:srgbClr val="898989"/>
              </a:solidFill>
              <a:latin typeface="Calibri" pitchFamily="34" charset="0"/>
            </a:endParaRPr>
          </a:p>
        </p:txBody>
      </p:sp>
    </p:spTree>
    <p:extLst>
      <p:ext uri="{BB962C8B-B14F-4D97-AF65-F5344CB8AC3E}">
        <p14:creationId xmlns:p14="http://schemas.microsoft.com/office/powerpoint/2010/main" val="1056808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circle(in)">
                                      <p:cBhvr>
                                        <p:cTn id="7" dur="2000"/>
                                        <p:tgtEl>
                                          <p:spTgt spid="1126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Effect transition="in" filter="circle(in)">
                                      <p:cBhvr>
                                        <p:cTn id="12" dur="2000"/>
                                        <p:tgtEl>
                                          <p:spTgt spid="174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Effect transition="in" filter="circle(in)">
                                      <p:cBhvr>
                                        <p:cTn id="17" dur="2000"/>
                                        <p:tgtEl>
                                          <p:spTgt spid="174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7411">
                                            <p:txEl>
                                              <p:pRg st="2" end="2"/>
                                            </p:txEl>
                                          </p:spTgt>
                                        </p:tgtEl>
                                        <p:attrNameLst>
                                          <p:attrName>style.visibility</p:attrName>
                                        </p:attrNameLst>
                                      </p:cBhvr>
                                      <p:to>
                                        <p:strVal val="visible"/>
                                      </p:to>
                                    </p:set>
                                    <p:animEffect transition="in" filter="circle(in)">
                                      <p:cBhvr>
                                        <p:cTn id="22" dur="20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2. Usaglašavanje finansijskih plasmana, potraživanja i obaveza</a:t>
            </a:r>
            <a:endParaRPr lang="en-US" altLang="sr-Latn-RS" sz="3200" dirty="0" smtClean="0">
              <a:latin typeface="Times New Roman" pitchFamily="18" charset="0"/>
              <a:cs typeface="Times New Roman" pitchFamily="18" charset="0"/>
            </a:endParaRPr>
          </a:p>
        </p:txBody>
      </p:sp>
      <p:sp>
        <p:nvSpPr>
          <p:cNvPr id="20483" name="Rectangle 3"/>
          <p:cNvSpPr>
            <a:spLocks noGrp="1"/>
          </p:cNvSpPr>
          <p:nvPr>
            <p:ph idx="1"/>
          </p:nvPr>
        </p:nvSpPr>
        <p:spPr/>
        <p:txBody>
          <a:bodyPr>
            <a:normAutofit lnSpcReduction="10000"/>
          </a:bodyPr>
          <a:lstStyle/>
          <a:p>
            <a:pPr eaLnBrk="1" hangingPunct="1">
              <a:lnSpc>
                <a:spcPct val="80000"/>
              </a:lnSpc>
            </a:pPr>
            <a:r>
              <a:rPr lang="sr-Latn-CS" altLang="sr-Latn-RS" sz="2400" dirty="0" smtClean="0">
                <a:solidFill>
                  <a:srgbClr val="EF2130"/>
                </a:solidFill>
                <a:latin typeface="Times New Roman" pitchFamily="18" charset="0"/>
                <a:cs typeface="Times New Roman" pitchFamily="18" charset="0"/>
              </a:rPr>
              <a:t>Uredba o budžetskom računovodstvu, (Sl. gl. RS, br. 125/03 i 12/06</a:t>
            </a:r>
            <a:r>
              <a:rPr lang="sr-Latn-CS" altLang="sr-Latn-RS" sz="2400" dirty="0" smtClean="0">
                <a:solidFill>
                  <a:schemeClr val="accent2"/>
                </a:solidFill>
                <a:latin typeface="Times New Roman" pitchFamily="18" charset="0"/>
                <a:cs typeface="Times New Roman" pitchFamily="18" charset="0"/>
              </a:rPr>
              <a:t>) </a:t>
            </a:r>
          </a:p>
          <a:p>
            <a:pPr lvl="1" eaLnBrk="1" hangingPunct="1">
              <a:lnSpc>
                <a:spcPct val="80000"/>
              </a:lnSpc>
            </a:pPr>
            <a:r>
              <a:rPr lang="sr-Latn-CS" altLang="sr-Latn-RS" sz="2400" dirty="0" smtClean="0">
                <a:solidFill>
                  <a:srgbClr val="EF2130"/>
                </a:solidFill>
                <a:latin typeface="Times New Roman" pitchFamily="18" charset="0"/>
                <a:cs typeface="Times New Roman" pitchFamily="18" charset="0"/>
              </a:rPr>
              <a:t>Čl. 18. st.4</a:t>
            </a:r>
            <a:r>
              <a:rPr lang="sr-Latn-CS" altLang="sr-Latn-RS" sz="2400" dirty="0" smtClean="0">
                <a:solidFill>
                  <a:schemeClr val="accent2"/>
                </a:solidFill>
                <a:latin typeface="Times New Roman" pitchFamily="18" charset="0"/>
                <a:cs typeface="Times New Roman" pitchFamily="18" charset="0"/>
              </a:rPr>
              <a:t>. </a:t>
            </a:r>
            <a:r>
              <a:rPr lang="sr-Latn-CS" altLang="sr-Latn-RS" sz="2400" b="1" dirty="0" smtClean="0">
                <a:latin typeface="Times New Roman" pitchFamily="18" charset="0"/>
                <a:cs typeface="Times New Roman" pitchFamily="18" charset="0"/>
              </a:rPr>
              <a:t>poverilac je dužan</a:t>
            </a:r>
            <a:r>
              <a:rPr lang="sr-Latn-CS" altLang="sr-Latn-RS" sz="2400" dirty="0" smtClean="0">
                <a:latin typeface="Times New Roman" pitchFamily="18" charset="0"/>
                <a:cs typeface="Times New Roman" pitchFamily="18" charset="0"/>
              </a:rPr>
              <a:t> da dostavi svom dužniku popis nenaplaćenih potraživanja </a:t>
            </a:r>
            <a:r>
              <a:rPr lang="sr-Latn-CS" altLang="sr-Latn-RS" sz="2400" b="1" dirty="0" smtClean="0">
                <a:latin typeface="Times New Roman" pitchFamily="18" charset="0"/>
                <a:cs typeface="Times New Roman" pitchFamily="18" charset="0"/>
              </a:rPr>
              <a:t>najkasnije 25 dana</a:t>
            </a:r>
            <a:r>
              <a:rPr lang="sr-Latn-CS" altLang="sr-Latn-RS" sz="2400" dirty="0" smtClean="0">
                <a:latin typeface="Times New Roman" pitchFamily="18" charset="0"/>
                <a:cs typeface="Times New Roman" pitchFamily="18" charset="0"/>
              </a:rPr>
              <a:t> od dana sastavljanja FI (dakle, do 25. januar 2016), a </a:t>
            </a:r>
            <a:r>
              <a:rPr lang="sr-Latn-CS" altLang="sr-Latn-RS" sz="2400" b="1" dirty="0" smtClean="0">
                <a:latin typeface="Times New Roman" pitchFamily="18" charset="0"/>
                <a:cs typeface="Times New Roman" pitchFamily="18" charset="0"/>
              </a:rPr>
              <a:t>dužnik je obavezan</a:t>
            </a:r>
            <a:r>
              <a:rPr lang="sr-Latn-CS" altLang="sr-Latn-RS" sz="2400" dirty="0" smtClean="0">
                <a:latin typeface="Times New Roman" pitchFamily="18" charset="0"/>
                <a:cs typeface="Times New Roman" pitchFamily="18" charset="0"/>
              </a:rPr>
              <a:t> da </a:t>
            </a:r>
            <a:r>
              <a:rPr lang="sr-Latn-CS" altLang="sr-Latn-RS" sz="2400" b="1" dirty="0" smtClean="0">
                <a:latin typeface="Times New Roman" pitchFamily="18" charset="0"/>
                <a:cs typeface="Times New Roman" pitchFamily="18" charset="0"/>
              </a:rPr>
              <a:t>u roku od 5 dana</a:t>
            </a:r>
            <a:r>
              <a:rPr lang="sr-Latn-CS" altLang="sr-Latn-RS" sz="2400" dirty="0" smtClean="0">
                <a:latin typeface="Times New Roman" pitchFamily="18" charset="0"/>
                <a:cs typeface="Times New Roman" pitchFamily="18" charset="0"/>
              </a:rPr>
              <a:t> od dana prijema popisa neizmirenih obaveza (dakle, do 30. januara 2016), proveri svoju obavezu i o tome obavesti poverioca. </a:t>
            </a:r>
          </a:p>
          <a:p>
            <a:pPr lvl="1" eaLnBrk="1" hangingPunct="1">
              <a:lnSpc>
                <a:spcPct val="80000"/>
              </a:lnSpc>
            </a:pPr>
            <a:r>
              <a:rPr lang="sr-Latn-CS" altLang="sr-Latn-RS" sz="2400" dirty="0" smtClean="0">
                <a:solidFill>
                  <a:srgbClr val="EF2130"/>
                </a:solidFill>
                <a:latin typeface="Times New Roman" pitchFamily="18" charset="0"/>
                <a:cs typeface="Times New Roman" pitchFamily="18" charset="0"/>
              </a:rPr>
              <a:t>Poslednji stav čl. 18. Uredbe</a:t>
            </a:r>
            <a:r>
              <a:rPr lang="sr-Latn-CS" altLang="sr-Latn-RS" sz="2400" dirty="0" smtClean="0">
                <a:latin typeface="Times New Roman" pitchFamily="18" charset="0"/>
                <a:cs typeface="Times New Roman" pitchFamily="18" charset="0"/>
              </a:rPr>
              <a:t> upućuje da se način i rokovi  vršenja popisa i usklađivanja knjigovodstvenog stanja sa stvarnim stanjem, obavlja u skladu sa </a:t>
            </a:r>
            <a:r>
              <a:rPr lang="sr-Latn-CS" altLang="sr-Latn-RS" sz="2400" dirty="0" smtClean="0">
                <a:solidFill>
                  <a:srgbClr val="FF0000"/>
                </a:solidFill>
                <a:latin typeface="Times New Roman" pitchFamily="18" charset="0"/>
                <a:cs typeface="Times New Roman" pitchFamily="18" charset="0"/>
              </a:rPr>
              <a:t>Uredbom o evidenciji i popisu nepokretnosti i drugih sredstava u državnoj svojini </a:t>
            </a:r>
            <a:r>
              <a:rPr lang="sr-Latn-CS" altLang="sr-Latn-RS" sz="2400" dirty="0" smtClean="0">
                <a:latin typeface="Times New Roman" pitchFamily="18" charset="0"/>
                <a:cs typeface="Times New Roman" pitchFamily="18" charset="0"/>
              </a:rPr>
              <a:t>(“Sl. gl. RS”, br. 27/96), kao i propisom </a:t>
            </a:r>
            <a:r>
              <a:rPr lang="sr-Latn-CS" altLang="sr-Latn-RS" sz="2400" b="1" dirty="0" smtClean="0">
                <a:latin typeface="Times New Roman" pitchFamily="18" charset="0"/>
                <a:cs typeface="Times New Roman" pitchFamily="18" charset="0"/>
              </a:rPr>
              <a:t>o načinu i rokovima vršenja popisa i usklađivanja knjigovodstvenog stanja sa stvarnim stanjem</a:t>
            </a:r>
            <a:r>
              <a:rPr lang="sr-Latn-CS" altLang="sr-Latn-RS" sz="2400" b="1" dirty="0" smtClean="0">
                <a:latin typeface="Arial" charset="0"/>
              </a:rPr>
              <a:t>. </a:t>
            </a:r>
          </a:p>
        </p:txBody>
      </p:sp>
      <p:sp>
        <p:nvSpPr>
          <p:cNvPr id="1229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C7470D72-F96B-44C9-8B16-3B0948424B8C}" type="slidenum">
              <a:rPr lang="sr-Latn-RS" altLang="en-US" smtClean="0">
                <a:solidFill>
                  <a:srgbClr val="898989"/>
                </a:solidFill>
                <a:latin typeface="Calibri" pitchFamily="34" charset="0"/>
              </a:rPr>
              <a:pPr/>
              <a:t>18</a:t>
            </a:fld>
            <a:endParaRPr lang="sr-Latn-RS" altLang="en-US" smtClean="0">
              <a:solidFill>
                <a:srgbClr val="898989"/>
              </a:solidFill>
              <a:latin typeface="Calibri" pitchFamily="34" charset="0"/>
            </a:endParaRPr>
          </a:p>
        </p:txBody>
      </p:sp>
      <p:sp>
        <p:nvSpPr>
          <p:cNvPr id="12294" name="AutoShape 4"/>
          <p:cNvSpPr>
            <a:spLocks noChangeArrowheads="1"/>
          </p:cNvSpPr>
          <p:nvPr/>
        </p:nvSpPr>
        <p:spPr bwMode="auto">
          <a:xfrm>
            <a:off x="6948488" y="5949950"/>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Tree>
    <p:extLst>
      <p:ext uri="{BB962C8B-B14F-4D97-AF65-F5344CB8AC3E}">
        <p14:creationId xmlns:p14="http://schemas.microsoft.com/office/powerpoint/2010/main" val="11018418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box(in)">
                                      <p:cBhvr>
                                        <p:cTn id="7" dur="5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box(in)">
                                      <p:cBhvr>
                                        <p:cTn id="12" dur="500"/>
                                        <p:tgtEl>
                                          <p:spTgt spid="204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box(in)">
                                      <p:cBhvr>
                                        <p:cTn id="17" dur="500"/>
                                        <p:tgtEl>
                                          <p:spTgt spid="204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78"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2. </a:t>
            </a:r>
            <a:r>
              <a:rPr lang="sr-Latn-CS" altLang="sr-Latn-RS" sz="2800" dirty="0" smtClean="0">
                <a:latin typeface="Times New Roman" pitchFamily="18" charset="0"/>
                <a:cs typeface="Times New Roman" pitchFamily="18" charset="0"/>
              </a:rPr>
              <a:t>Usaglašavanje finansijskih plasmana, potraživanja i obaveza</a:t>
            </a:r>
            <a:endParaRPr lang="en-US" altLang="sr-Latn-RS" sz="2800" dirty="0" smtClean="0">
              <a:latin typeface="Times New Roman" pitchFamily="18" charset="0"/>
              <a:cs typeface="Times New Roman" pitchFamily="18" charset="0"/>
            </a:endParaRPr>
          </a:p>
        </p:txBody>
      </p:sp>
      <p:sp>
        <p:nvSpPr>
          <p:cNvPr id="50179" name="Rectangle 3"/>
          <p:cNvSpPr>
            <a:spLocks noGrp="1"/>
          </p:cNvSpPr>
          <p:nvPr>
            <p:ph idx="1"/>
          </p:nvPr>
        </p:nvSpPr>
        <p:spPr/>
        <p:txBody>
          <a:bodyPr>
            <a:normAutofit lnSpcReduction="10000"/>
          </a:bodyPr>
          <a:lstStyle/>
          <a:p>
            <a:pPr eaLnBrk="1" hangingPunct="1">
              <a:lnSpc>
                <a:spcPct val="80000"/>
              </a:lnSpc>
            </a:pPr>
            <a:r>
              <a:rPr lang="sr-Latn-CS" altLang="sr-Latn-RS" sz="2000" dirty="0" smtClean="0">
                <a:solidFill>
                  <a:srgbClr val="EF2130"/>
                </a:solidFill>
                <a:latin typeface="Times New Roman" pitchFamily="18" charset="0"/>
                <a:cs typeface="Times New Roman" pitchFamily="18" charset="0"/>
              </a:rPr>
              <a:t>Uredba o evidenciji i popisu nepokretnosti u državnoj svojini (Sl. gl. RS 27/96)</a:t>
            </a:r>
            <a:r>
              <a:rPr lang="sr-Latn-CS" altLang="sr-Latn-RS" sz="2000" dirty="0" smtClean="0">
                <a:latin typeface="Times New Roman" pitchFamily="18" charset="0"/>
                <a:cs typeface="Times New Roman" pitchFamily="18" charset="0"/>
              </a:rPr>
              <a:t> prestaje da važi </a:t>
            </a:r>
            <a:r>
              <a:rPr lang="sr-Latn-CS" altLang="sr-Latn-RS" sz="2000" b="1" dirty="0" smtClean="0">
                <a:latin typeface="Times New Roman" pitchFamily="18" charset="0"/>
                <a:cs typeface="Times New Roman" pitchFamily="18" charset="0"/>
              </a:rPr>
              <a:t>28. februara 2016. godine, sa stanjem na dan 31. decembara 2015. godine</a:t>
            </a:r>
            <a:r>
              <a:rPr lang="sr-Latn-CS" altLang="sr-Latn-RS" sz="2000" dirty="0" smtClean="0">
                <a:latin typeface="Times New Roman" pitchFamily="18" charset="0"/>
                <a:cs typeface="Times New Roman" pitchFamily="18" charset="0"/>
              </a:rPr>
              <a:t> </a:t>
            </a:r>
            <a:r>
              <a:rPr lang="sr-Latn-CS" altLang="sr-Latn-RS" sz="2000" dirty="0" smtClean="0">
                <a:solidFill>
                  <a:srgbClr val="EF2130"/>
                </a:solidFill>
                <a:latin typeface="Times New Roman" pitchFamily="18" charset="0"/>
                <a:cs typeface="Times New Roman" pitchFamily="18" charset="0"/>
              </a:rPr>
              <a:t>od kojeg datuma započinje vođenje jedinstvene evidencije nepokretnosti u javnoj </a:t>
            </a:r>
            <a:r>
              <a:rPr lang="sr-Latn-CS" altLang="sr-Latn-RS" sz="2000" dirty="0" smtClean="0">
                <a:latin typeface="Times New Roman" pitchFamily="18" charset="0"/>
                <a:cs typeface="Times New Roman" pitchFamily="18" charset="0"/>
              </a:rPr>
              <a:t>svojini primenom elektronskih sredstava za dostavljanje, obradu i skladištenje podataka   (čl. 16. </a:t>
            </a:r>
            <a:r>
              <a:rPr lang="sr-Latn-CS" altLang="sr-Latn-RS" sz="2000" i="1" dirty="0" smtClean="0">
                <a:latin typeface="Times New Roman" pitchFamily="18" charset="0"/>
                <a:cs typeface="Times New Roman" pitchFamily="18" charset="0"/>
              </a:rPr>
              <a:t>Uredbe o evidenciji nepokretnosti u javnoj svojini </a:t>
            </a:r>
            <a:r>
              <a:rPr lang="sr-Latn-CS" altLang="sr-Latn-RS" sz="2000" dirty="0" smtClean="0">
                <a:latin typeface="Times New Roman" pitchFamily="18" charset="0"/>
                <a:cs typeface="Times New Roman" pitchFamily="18" charset="0"/>
              </a:rPr>
              <a:t>(Sl. gl. RS 70/2014) koja je na  snazi  od 17. 07. 2014. godine.</a:t>
            </a:r>
          </a:p>
          <a:p>
            <a:pPr lvl="1" eaLnBrk="1" hangingPunct="1">
              <a:lnSpc>
                <a:spcPct val="80000"/>
              </a:lnSpc>
            </a:pPr>
            <a:r>
              <a:rPr lang="sr-Latn-CS" altLang="sr-Latn-RS" sz="1800" dirty="0" smtClean="0">
                <a:solidFill>
                  <a:srgbClr val="EF2130"/>
                </a:solidFill>
                <a:latin typeface="Times New Roman" pitchFamily="18" charset="0"/>
                <a:cs typeface="Times New Roman" pitchFamily="18" charset="0"/>
              </a:rPr>
              <a:t>Prema čl. 17. </a:t>
            </a:r>
            <a:r>
              <a:rPr lang="sr-Latn-CS" altLang="sr-Latn-RS" sz="1800" dirty="0" smtClean="0">
                <a:latin typeface="Times New Roman" pitchFamily="18" charset="0"/>
                <a:cs typeface="Times New Roman" pitchFamily="18" charset="0"/>
              </a:rPr>
              <a:t>nove Uredbe, </a:t>
            </a:r>
            <a:r>
              <a:rPr lang="sr-Latn-CS" altLang="sr-Latn-RS" sz="1800" dirty="0" smtClean="0">
                <a:solidFill>
                  <a:srgbClr val="EF2130"/>
                </a:solidFill>
                <a:latin typeface="Times New Roman" pitchFamily="18" charset="0"/>
                <a:cs typeface="Times New Roman" pitchFamily="18" charset="0"/>
              </a:rPr>
              <a:t>do sticanja prava javne svojine autonomne pokrajine i jedinice lokalne samouprave</a:t>
            </a:r>
            <a:r>
              <a:rPr lang="sr-Latn-CS" altLang="sr-Latn-RS" sz="1800" dirty="0" smtClean="0">
                <a:latin typeface="Times New Roman" pitchFamily="18" charset="0"/>
                <a:cs typeface="Times New Roman" pitchFamily="18" charset="0"/>
              </a:rPr>
              <a:t>, u skladu sa Zakonom o javnoj svojini, svi korisnici, odnosno nosioci prava korišćenja podatke o evidenciji nepokretnosti u državnoj svojini dostavljaju direkciji u skladu sa starom Uredbom</a:t>
            </a:r>
          </a:p>
          <a:p>
            <a:pPr lvl="1" eaLnBrk="1" hangingPunct="1">
              <a:lnSpc>
                <a:spcPct val="80000"/>
              </a:lnSpc>
            </a:pPr>
            <a:r>
              <a:rPr lang="sr-Latn-CS" altLang="sr-Latn-RS" sz="1800" dirty="0" smtClean="0">
                <a:solidFill>
                  <a:srgbClr val="EF2130"/>
                </a:solidFill>
                <a:latin typeface="Times New Roman" pitchFamily="18" charset="0"/>
                <a:cs typeface="Times New Roman" pitchFamily="18" charset="0"/>
              </a:rPr>
              <a:t>Prema članu 15</a:t>
            </a:r>
            <a:r>
              <a:rPr lang="sr-Latn-CS" altLang="sr-Latn-RS" sz="1800" dirty="0" smtClean="0">
                <a:latin typeface="Times New Roman" pitchFamily="18" charset="0"/>
                <a:cs typeface="Times New Roman" pitchFamily="18" charset="0"/>
              </a:rPr>
              <a:t> nove Uredbe, Direkcija će uspostaviti program automatske obrade podataka za vođenje jedinstvene evidencije nepokretnosti u javnoj svojini, </a:t>
            </a:r>
            <a:r>
              <a:rPr lang="sr-Latn-CS" altLang="sr-Latn-RS" sz="1800" dirty="0" smtClean="0">
                <a:solidFill>
                  <a:srgbClr val="EF2130"/>
                </a:solidFill>
                <a:latin typeface="Times New Roman" pitchFamily="18" charset="0"/>
                <a:cs typeface="Times New Roman" pitchFamily="18" charset="0"/>
              </a:rPr>
              <a:t>kao web aplikaciju</a:t>
            </a:r>
            <a:r>
              <a:rPr lang="sr-Latn-CS" altLang="sr-Latn-RS" sz="1800" dirty="0" smtClean="0">
                <a:latin typeface="Times New Roman" pitchFamily="18" charset="0"/>
                <a:cs typeface="Times New Roman" pitchFamily="18" charset="0"/>
              </a:rPr>
              <a:t> u </a:t>
            </a:r>
            <a:r>
              <a:rPr lang="sr-Latn-CS" altLang="sr-Latn-RS" sz="1800" b="1" dirty="0" smtClean="0">
                <a:latin typeface="Times New Roman" pitchFamily="18" charset="0"/>
                <a:cs typeface="Times New Roman" pitchFamily="18" charset="0"/>
              </a:rPr>
              <a:t>roku od šest meseci od dana stupanja na snagu ove Uredbe. </a:t>
            </a:r>
            <a:r>
              <a:rPr lang="sr-Latn-CS" altLang="sr-Latn-RS" sz="1800" dirty="0" smtClean="0">
                <a:latin typeface="Times New Roman" pitchFamily="18" charset="0"/>
                <a:cs typeface="Times New Roman" pitchFamily="18" charset="0"/>
              </a:rPr>
              <a:t>Ovde ostaje otvoreno pitanje, datuma stupanja na snagu ove Uredbe. Prvi put je stupila na snagu 17. 07. 2014., prve izmene Uredbe su stupile na snagu 28. 02. 2015, dok su druge izmene Uredbe stupile na snagu 11. 10. 2015. godine. </a:t>
            </a:r>
            <a:endParaRPr lang="en-US" altLang="sr-Latn-RS" sz="1800" dirty="0" smtClean="0">
              <a:solidFill>
                <a:srgbClr val="EF2130"/>
              </a:solidFill>
              <a:latin typeface="Times New Roman" pitchFamily="18" charset="0"/>
              <a:cs typeface="Times New Roman" pitchFamily="18" charset="0"/>
            </a:endParaRPr>
          </a:p>
        </p:txBody>
      </p:sp>
      <p:sp>
        <p:nvSpPr>
          <p:cNvPr id="1331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19829D52-2F43-4B88-82CD-340E1C319FC6}" type="slidenum">
              <a:rPr lang="sr-Latn-RS" altLang="en-US" smtClean="0">
                <a:solidFill>
                  <a:srgbClr val="898989"/>
                </a:solidFill>
                <a:latin typeface="Calibri" pitchFamily="34" charset="0"/>
              </a:rPr>
              <a:pPr/>
              <a:t>19</a:t>
            </a:fld>
            <a:endParaRPr lang="sr-Latn-RS" altLang="en-US" smtClean="0">
              <a:solidFill>
                <a:srgbClr val="898989"/>
              </a:solidFill>
              <a:latin typeface="Calibri" pitchFamily="34" charset="0"/>
            </a:endParaRPr>
          </a:p>
        </p:txBody>
      </p:sp>
      <p:sp>
        <p:nvSpPr>
          <p:cNvPr id="13318" name="AutoShape 4"/>
          <p:cNvSpPr>
            <a:spLocks noChangeArrowheads="1"/>
          </p:cNvSpPr>
          <p:nvPr/>
        </p:nvSpPr>
        <p:spPr bwMode="auto">
          <a:xfrm>
            <a:off x="6804025" y="6219825"/>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80528" y="-9939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5560083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ox(in)">
                                      <p:cBhvr>
                                        <p:cTn id="7" dur="500"/>
                                        <p:tgtEl>
                                          <p:spTgt spid="501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0179">
                                            <p:txEl>
                                              <p:pRg st="0" end="0"/>
                                            </p:txEl>
                                          </p:spTgt>
                                        </p:tgtEl>
                                        <p:attrNameLst>
                                          <p:attrName>style.visibility</p:attrName>
                                        </p:attrNameLst>
                                      </p:cBhvr>
                                      <p:to>
                                        <p:strVal val="visible"/>
                                      </p:to>
                                    </p:set>
                                    <p:animEffect transition="in" filter="box(in)">
                                      <p:cBhvr>
                                        <p:cTn id="12" dur="500"/>
                                        <p:tgtEl>
                                          <p:spTgt spid="5017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0179">
                                            <p:txEl>
                                              <p:pRg st="1" end="1"/>
                                            </p:txEl>
                                          </p:spTgt>
                                        </p:tgtEl>
                                        <p:attrNameLst>
                                          <p:attrName>style.visibility</p:attrName>
                                        </p:attrNameLst>
                                      </p:cBhvr>
                                      <p:to>
                                        <p:strVal val="visible"/>
                                      </p:to>
                                    </p:set>
                                    <p:animEffect transition="in" filter="box(in)">
                                      <p:cBhvr>
                                        <p:cTn id="17" dur="500"/>
                                        <p:tgtEl>
                                          <p:spTgt spid="5017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50179">
                                            <p:txEl>
                                              <p:pRg st="2" end="2"/>
                                            </p:txEl>
                                          </p:spTgt>
                                        </p:tgtEl>
                                        <p:attrNameLst>
                                          <p:attrName>style.visibility</p:attrName>
                                        </p:attrNameLst>
                                      </p:cBhvr>
                                      <p:to>
                                        <p:strVal val="visible"/>
                                      </p:to>
                                    </p:set>
                                    <p:animEffect transition="in" filter="box(in)">
                                      <p:cBhvr>
                                        <p:cTn id="22" dur="500"/>
                                        <p:tgtEl>
                                          <p:spTgt spid="501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Ko je obveznik sastavljanja finansijskih izveštaja a ko završnih računa?</a:t>
            </a:r>
            <a:endParaRPr lang="en-US" altLang="sr-Latn-RS" sz="3200" dirty="0" smtClean="0">
              <a:latin typeface="Times New Roman" pitchFamily="18" charset="0"/>
              <a:cs typeface="Times New Roman" pitchFamily="18" charset="0"/>
            </a:endParaRPr>
          </a:p>
        </p:txBody>
      </p:sp>
      <p:sp>
        <p:nvSpPr>
          <p:cNvPr id="18435" name="Rectangle 3"/>
          <p:cNvSpPr>
            <a:spLocks noGrp="1"/>
          </p:cNvSpPr>
          <p:nvPr>
            <p:ph idx="1"/>
          </p:nvPr>
        </p:nvSpPr>
        <p:spPr/>
        <p:txBody>
          <a:bodyPr>
            <a:normAutofit/>
          </a:bodyPr>
          <a:lstStyle/>
          <a:p>
            <a:pPr eaLnBrk="1" hangingPunct="1">
              <a:lnSpc>
                <a:spcPct val="80000"/>
              </a:lnSpc>
            </a:pPr>
            <a:r>
              <a:rPr lang="sr-Latn-CS" altLang="sr-Latn-RS" sz="2000" dirty="0" smtClean="0">
                <a:solidFill>
                  <a:srgbClr val="EF2130"/>
                </a:solidFill>
                <a:latin typeface="Times New Roman" pitchFamily="18" charset="0"/>
                <a:cs typeface="Times New Roman" pitchFamily="18" charset="0"/>
              </a:rPr>
              <a:t>Finansijske izveštaje</a:t>
            </a:r>
            <a:r>
              <a:rPr lang="sr-Latn-CS" altLang="sr-Latn-RS" sz="2000" dirty="0" smtClean="0">
                <a:solidFill>
                  <a:schemeClr val="accent2"/>
                </a:solidFill>
                <a:latin typeface="Times New Roman" pitchFamily="18" charset="0"/>
                <a:cs typeface="Times New Roman" pitchFamily="18" charset="0"/>
              </a:rPr>
              <a:t> </a:t>
            </a:r>
            <a:r>
              <a:rPr lang="sr-Latn-CS" altLang="sr-Latn-RS" sz="2000" dirty="0" smtClean="0">
                <a:latin typeface="Times New Roman" pitchFamily="18" charset="0"/>
                <a:cs typeface="Times New Roman" pitchFamily="18" charset="0"/>
              </a:rPr>
              <a:t>sastavljaju:</a:t>
            </a:r>
          </a:p>
          <a:p>
            <a:pPr lvl="1" eaLnBrk="1" hangingPunct="1">
              <a:lnSpc>
                <a:spcPct val="80000"/>
              </a:lnSpc>
            </a:pPr>
            <a:r>
              <a:rPr lang="en-US" altLang="sr-Latn-RS" sz="2000" dirty="0">
                <a:latin typeface="Times New Roman" pitchFamily="18" charset="0"/>
                <a:cs typeface="Times New Roman" pitchFamily="18" charset="0"/>
              </a:rPr>
              <a:t>I</a:t>
            </a:r>
            <a:r>
              <a:rPr lang="sr-Latn-CS" altLang="sr-Latn-RS" sz="2000" dirty="0" smtClean="0">
                <a:latin typeface="Times New Roman" pitchFamily="18" charset="0"/>
                <a:cs typeface="Times New Roman" pitchFamily="18" charset="0"/>
              </a:rPr>
              <a:t>ndirektni korisnici sredstava budžeta Republike i lokalne vlasti,</a:t>
            </a:r>
          </a:p>
          <a:p>
            <a:pPr lvl="1" eaLnBrk="1" hangingPunct="1">
              <a:lnSpc>
                <a:spcPct val="80000"/>
              </a:lnSpc>
            </a:pPr>
            <a:r>
              <a:rPr lang="sr-Latn-CS" altLang="sr-Latn-RS" sz="2000" dirty="0" smtClean="0">
                <a:latin typeface="Times New Roman" pitchFamily="18" charset="0"/>
                <a:cs typeface="Times New Roman" pitchFamily="18" charset="0"/>
              </a:rPr>
              <a:t>Pravosudni organi koji se u budžetu RS iskazuju zbirno,</a:t>
            </a:r>
          </a:p>
          <a:p>
            <a:pPr lvl="1" eaLnBrk="1" hangingPunct="1">
              <a:lnSpc>
                <a:spcPct val="80000"/>
              </a:lnSpc>
            </a:pPr>
            <a:r>
              <a:rPr lang="sr-Latn-CS" altLang="sr-Latn-RS" sz="2000" dirty="0" smtClean="0">
                <a:latin typeface="Times New Roman" pitchFamily="18" charset="0"/>
                <a:cs typeface="Times New Roman" pitchFamily="18" charset="0"/>
              </a:rPr>
              <a:t>Korisnici sredstava RF za zdravstveno osiguranje,</a:t>
            </a:r>
          </a:p>
          <a:p>
            <a:pPr lvl="1" eaLnBrk="1" hangingPunct="1">
              <a:lnSpc>
                <a:spcPct val="80000"/>
              </a:lnSpc>
            </a:pPr>
            <a:r>
              <a:rPr lang="sr-Latn-CS" altLang="sr-Latn-RS" sz="2000" dirty="0" smtClean="0">
                <a:latin typeface="Times New Roman" pitchFamily="18" charset="0"/>
                <a:cs typeface="Times New Roman" pitchFamily="18" charset="0"/>
              </a:rPr>
              <a:t>Drugi korisnici javnih sredstava koji su uključeni u sistem KRT osnovani od strane Republike Srbije </a:t>
            </a:r>
            <a:endParaRPr lang="en-US" altLang="sr-Latn-RS" sz="2000" dirty="0" smtClean="0">
              <a:latin typeface="Times New Roman" pitchFamily="18" charset="0"/>
              <a:cs typeface="Times New Roman" pitchFamily="18" charset="0"/>
            </a:endParaRPr>
          </a:p>
          <a:p>
            <a:pPr lvl="1" eaLnBrk="1" hangingPunct="1">
              <a:lnSpc>
                <a:spcPct val="80000"/>
              </a:lnSpc>
            </a:pPr>
            <a:r>
              <a:rPr lang="sr-Latn-CS" altLang="sr-Latn-RS" sz="2000" dirty="0" smtClean="0">
                <a:latin typeface="Times New Roman" pitchFamily="18" charset="0"/>
                <a:cs typeface="Times New Roman" pitchFamily="18" charset="0"/>
              </a:rPr>
              <a:t>Direktni korisnici sredstava budžeta Republike i lokalne vlasti i predaju ih Upravi za trezor</a:t>
            </a:r>
          </a:p>
          <a:p>
            <a:pPr eaLnBrk="1" hangingPunct="1">
              <a:lnSpc>
                <a:spcPct val="80000"/>
              </a:lnSpc>
            </a:pPr>
            <a:r>
              <a:rPr lang="sr-Latn-CS" altLang="sr-Latn-RS" sz="2000" dirty="0" smtClean="0">
                <a:solidFill>
                  <a:srgbClr val="EF2130"/>
                </a:solidFill>
                <a:latin typeface="Times New Roman" pitchFamily="18" charset="0"/>
                <a:cs typeface="Times New Roman" pitchFamily="18" charset="0"/>
              </a:rPr>
              <a:t>Završne račune</a:t>
            </a:r>
            <a:r>
              <a:rPr lang="sr-Latn-CS" altLang="sr-Latn-RS" sz="2000" dirty="0" smtClean="0">
                <a:solidFill>
                  <a:schemeClr val="accent2"/>
                </a:solidFill>
                <a:latin typeface="Times New Roman" pitchFamily="18" charset="0"/>
                <a:cs typeface="Times New Roman" pitchFamily="18" charset="0"/>
              </a:rPr>
              <a:t> </a:t>
            </a:r>
            <a:r>
              <a:rPr lang="sr-Latn-CS" altLang="sr-Latn-RS" sz="2000" dirty="0" smtClean="0">
                <a:latin typeface="Times New Roman" pitchFamily="18" charset="0"/>
                <a:cs typeface="Times New Roman" pitchFamily="18" charset="0"/>
              </a:rPr>
              <a:t>sastavljaju i usvajaju:</a:t>
            </a:r>
          </a:p>
          <a:p>
            <a:pPr lvl="1" eaLnBrk="1" hangingPunct="1">
              <a:lnSpc>
                <a:spcPct val="80000"/>
              </a:lnSpc>
            </a:pPr>
            <a:r>
              <a:rPr lang="sr-Latn-CS" altLang="sr-Latn-RS" sz="2000" dirty="0" smtClean="0">
                <a:latin typeface="Times New Roman" pitchFamily="18" charset="0"/>
                <a:cs typeface="Times New Roman" pitchFamily="18" charset="0"/>
              </a:rPr>
              <a:t>Narodna skupština Republike Srbije, kao Zakon o završnom računu,</a:t>
            </a:r>
          </a:p>
          <a:p>
            <a:pPr lvl="1" eaLnBrk="1" hangingPunct="1">
              <a:lnSpc>
                <a:spcPct val="80000"/>
              </a:lnSpc>
            </a:pPr>
            <a:r>
              <a:rPr lang="sr-Latn-CS" altLang="sr-Latn-RS" sz="2000" dirty="0" smtClean="0">
                <a:latin typeface="Times New Roman" pitchFamily="18" charset="0"/>
                <a:cs typeface="Times New Roman" pitchFamily="18" charset="0"/>
              </a:rPr>
              <a:t>Skupštine lokalnih samouprava, kao Odluka o završnom računu,</a:t>
            </a:r>
          </a:p>
          <a:p>
            <a:pPr lvl="1" eaLnBrk="1" hangingPunct="1">
              <a:lnSpc>
                <a:spcPct val="80000"/>
              </a:lnSpc>
            </a:pPr>
            <a:r>
              <a:rPr lang="sr-Latn-CS" altLang="sr-Latn-RS" sz="2000" dirty="0" smtClean="0">
                <a:latin typeface="Times New Roman" pitchFamily="18" charset="0"/>
                <a:cs typeface="Times New Roman" pitchFamily="18" charset="0"/>
              </a:rPr>
              <a:t>Organizacije obaveznog socijalnog osiguranja, kao Odluke o završnom računu i usvajaju izveštaje o izvršenju finansijskih planova</a:t>
            </a:r>
          </a:p>
          <a:p>
            <a:pPr lvl="1" eaLnBrk="1" hangingPunct="1">
              <a:lnSpc>
                <a:spcPct val="80000"/>
              </a:lnSpc>
              <a:buFont typeface="Arial" charset="0"/>
              <a:buNone/>
            </a:pPr>
            <a:endParaRPr lang="en-US" altLang="sr-Latn-RS" sz="2000" dirty="0" smtClean="0">
              <a:solidFill>
                <a:schemeClr val="accent2"/>
              </a:solidFill>
              <a:latin typeface="Times New Roman" pitchFamily="18" charset="0"/>
              <a:cs typeface="Times New Roman" pitchFamily="18" charset="0"/>
            </a:endParaRPr>
          </a:p>
        </p:txBody>
      </p:sp>
      <p:sp>
        <p:nvSpPr>
          <p:cNvPr id="307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657AEF2A-BE0D-496A-BAB6-5D3F522E40E7}" type="slidenum">
              <a:rPr lang="sr-Latn-RS" altLang="en-US" smtClean="0">
                <a:solidFill>
                  <a:srgbClr val="898989"/>
                </a:solidFill>
                <a:latin typeface="Calibri" pitchFamily="34" charset="0"/>
              </a:rPr>
              <a:pPr/>
              <a:t>2</a:t>
            </a:fld>
            <a:endParaRPr lang="sr-Latn-RS" altLang="en-US" smtClean="0">
              <a:solidFill>
                <a:srgbClr val="898989"/>
              </a:solidFill>
              <a:latin typeface="Calibri" pitchFamily="34" charset="0"/>
            </a:endParaRPr>
          </a:p>
        </p:txBody>
      </p:sp>
    </p:spTree>
    <p:extLst>
      <p:ext uri="{BB962C8B-B14F-4D97-AF65-F5344CB8AC3E}">
        <p14:creationId xmlns:p14="http://schemas.microsoft.com/office/powerpoint/2010/main" val="23404347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box(in)">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box(in)">
                                      <p:cBhvr>
                                        <p:cTn id="12" dur="500"/>
                                        <p:tgtEl>
                                          <p:spTgt spid="18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box(in)">
                                      <p:cBhvr>
                                        <p:cTn id="17" dur="500"/>
                                        <p:tgtEl>
                                          <p:spTgt spid="184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box(in)">
                                      <p:cBhvr>
                                        <p:cTn id="22" dur="500"/>
                                        <p:tgtEl>
                                          <p:spTgt spid="1843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box(in)">
                                      <p:cBhvr>
                                        <p:cTn id="27" dur="500"/>
                                        <p:tgtEl>
                                          <p:spTgt spid="1843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8435">
                                            <p:txEl>
                                              <p:pRg st="5" end="5"/>
                                            </p:txEl>
                                          </p:spTgt>
                                        </p:tgtEl>
                                        <p:attrNameLst>
                                          <p:attrName>style.visibility</p:attrName>
                                        </p:attrNameLst>
                                      </p:cBhvr>
                                      <p:to>
                                        <p:strVal val="visible"/>
                                      </p:to>
                                    </p:set>
                                    <p:animEffect transition="in" filter="box(in)">
                                      <p:cBhvr>
                                        <p:cTn id="32" dur="500"/>
                                        <p:tgtEl>
                                          <p:spTgt spid="1843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18435">
                                            <p:txEl>
                                              <p:pRg st="6" end="6"/>
                                            </p:txEl>
                                          </p:spTgt>
                                        </p:tgtEl>
                                        <p:attrNameLst>
                                          <p:attrName>style.visibility</p:attrName>
                                        </p:attrNameLst>
                                      </p:cBhvr>
                                      <p:to>
                                        <p:strVal val="visible"/>
                                      </p:to>
                                    </p:set>
                                    <p:animEffect transition="in" filter="box(in)">
                                      <p:cBhvr>
                                        <p:cTn id="37" dur="500"/>
                                        <p:tgtEl>
                                          <p:spTgt spid="1843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nodeType="clickEffect">
                                  <p:stCondLst>
                                    <p:cond delay="0"/>
                                  </p:stCondLst>
                                  <p:childTnLst>
                                    <p:set>
                                      <p:cBhvr>
                                        <p:cTn id="41" dur="1" fill="hold">
                                          <p:stCondLst>
                                            <p:cond delay="0"/>
                                          </p:stCondLst>
                                        </p:cTn>
                                        <p:tgtEl>
                                          <p:spTgt spid="18435">
                                            <p:txEl>
                                              <p:pRg st="7" end="7"/>
                                            </p:txEl>
                                          </p:spTgt>
                                        </p:tgtEl>
                                        <p:attrNameLst>
                                          <p:attrName>style.visibility</p:attrName>
                                        </p:attrNameLst>
                                      </p:cBhvr>
                                      <p:to>
                                        <p:strVal val="visible"/>
                                      </p:to>
                                    </p:set>
                                    <p:animEffect transition="in" filter="box(in)">
                                      <p:cBhvr>
                                        <p:cTn id="42" dur="500"/>
                                        <p:tgtEl>
                                          <p:spTgt spid="18435">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nodeType="clickEffect">
                                  <p:stCondLst>
                                    <p:cond delay="0"/>
                                  </p:stCondLst>
                                  <p:childTnLst>
                                    <p:set>
                                      <p:cBhvr>
                                        <p:cTn id="46" dur="1" fill="hold">
                                          <p:stCondLst>
                                            <p:cond delay="0"/>
                                          </p:stCondLst>
                                        </p:cTn>
                                        <p:tgtEl>
                                          <p:spTgt spid="18435">
                                            <p:txEl>
                                              <p:pRg st="8" end="8"/>
                                            </p:txEl>
                                          </p:spTgt>
                                        </p:tgtEl>
                                        <p:attrNameLst>
                                          <p:attrName>style.visibility</p:attrName>
                                        </p:attrNameLst>
                                      </p:cBhvr>
                                      <p:to>
                                        <p:strVal val="visible"/>
                                      </p:to>
                                    </p:set>
                                    <p:animEffect transition="in" filter="box(in)">
                                      <p:cBhvr>
                                        <p:cTn id="47" dur="500"/>
                                        <p:tgtEl>
                                          <p:spTgt spid="18435">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nodeType="clickEffect">
                                  <p:stCondLst>
                                    <p:cond delay="0"/>
                                  </p:stCondLst>
                                  <p:childTnLst>
                                    <p:set>
                                      <p:cBhvr>
                                        <p:cTn id="51" dur="1" fill="hold">
                                          <p:stCondLst>
                                            <p:cond delay="0"/>
                                          </p:stCondLst>
                                        </p:cTn>
                                        <p:tgtEl>
                                          <p:spTgt spid="18435">
                                            <p:txEl>
                                              <p:pRg st="9" end="9"/>
                                            </p:txEl>
                                          </p:spTgt>
                                        </p:tgtEl>
                                        <p:attrNameLst>
                                          <p:attrName>style.visibility</p:attrName>
                                        </p:attrNameLst>
                                      </p:cBhvr>
                                      <p:to>
                                        <p:strVal val="visible"/>
                                      </p:to>
                                    </p:set>
                                    <p:animEffect transition="in" filter="box(in)">
                                      <p:cBhvr>
                                        <p:cTn id="52" dur="500"/>
                                        <p:tgtEl>
                                          <p:spTgt spid="1843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6"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2. Usaglašavanje finansijskih plasmana, potraživanja i obaveza</a:t>
            </a:r>
            <a:endParaRPr lang="en-US" altLang="sr-Latn-RS" sz="3200" dirty="0" smtClean="0">
              <a:latin typeface="Times New Roman" pitchFamily="18" charset="0"/>
              <a:cs typeface="Times New Roman" pitchFamily="18" charset="0"/>
            </a:endParaRPr>
          </a:p>
        </p:txBody>
      </p:sp>
      <p:sp>
        <p:nvSpPr>
          <p:cNvPr id="41987" name="Rectangle 3"/>
          <p:cNvSpPr>
            <a:spLocks noGrp="1"/>
          </p:cNvSpPr>
          <p:nvPr>
            <p:ph idx="1"/>
          </p:nvPr>
        </p:nvSpPr>
        <p:spPr/>
        <p:txBody>
          <a:bodyPr>
            <a:normAutofit lnSpcReduction="10000"/>
          </a:bodyPr>
          <a:lstStyle/>
          <a:p>
            <a:pPr eaLnBrk="1" hangingPunct="1">
              <a:lnSpc>
                <a:spcPct val="80000"/>
              </a:lnSpc>
            </a:pPr>
            <a:r>
              <a:rPr lang="sr-Latn-CS" altLang="sr-Latn-RS" sz="2400" dirty="0" smtClean="0">
                <a:solidFill>
                  <a:srgbClr val="EF2130"/>
                </a:solidFill>
                <a:latin typeface="Times New Roman" pitchFamily="18" charset="0"/>
                <a:cs typeface="Times New Roman" pitchFamily="18" charset="0"/>
              </a:rPr>
              <a:t>Pravilnik o načinu i rokovima vršenja popisa</a:t>
            </a:r>
            <a:r>
              <a:rPr lang="en-US" altLang="sr-Latn-RS" sz="2400" dirty="0" smtClean="0">
                <a:solidFill>
                  <a:srgbClr val="EF2130"/>
                </a:solidFill>
                <a:latin typeface="Times New Roman" pitchFamily="18" charset="0"/>
                <a:cs typeface="Times New Roman" pitchFamily="18" charset="0"/>
              </a:rPr>
              <a:t> </a:t>
            </a:r>
            <a:r>
              <a:rPr lang="en-US" altLang="sr-Latn-RS" sz="2400" dirty="0" err="1" smtClean="0">
                <a:solidFill>
                  <a:srgbClr val="EF2130"/>
                </a:solidFill>
                <a:latin typeface="Times New Roman" pitchFamily="18" charset="0"/>
                <a:cs typeface="Times New Roman" pitchFamily="18" charset="0"/>
              </a:rPr>
              <a:t>imovine</a:t>
            </a:r>
            <a:r>
              <a:rPr lang="en-US" altLang="sr-Latn-RS" sz="2400" dirty="0" smtClean="0">
                <a:solidFill>
                  <a:srgbClr val="EF2130"/>
                </a:solidFill>
                <a:latin typeface="Times New Roman" pitchFamily="18" charset="0"/>
                <a:cs typeface="Times New Roman" pitchFamily="18" charset="0"/>
              </a:rPr>
              <a:t> </a:t>
            </a:r>
            <a:r>
              <a:rPr lang="en-US" altLang="sr-Latn-RS" sz="2400" dirty="0" err="1" smtClean="0">
                <a:solidFill>
                  <a:srgbClr val="EF2130"/>
                </a:solidFill>
                <a:latin typeface="Times New Roman" pitchFamily="18" charset="0"/>
                <a:cs typeface="Times New Roman" pitchFamily="18" charset="0"/>
              </a:rPr>
              <a:t>i</a:t>
            </a:r>
            <a:r>
              <a:rPr lang="en-US" altLang="sr-Latn-RS" sz="2400" dirty="0" smtClean="0">
                <a:solidFill>
                  <a:srgbClr val="EF2130"/>
                </a:solidFill>
                <a:latin typeface="Times New Roman" pitchFamily="18" charset="0"/>
                <a:cs typeface="Times New Roman" pitchFamily="18" charset="0"/>
              </a:rPr>
              <a:t> </a:t>
            </a:r>
            <a:r>
              <a:rPr lang="en-US" altLang="sr-Latn-RS" sz="2400" dirty="0" err="1" smtClean="0">
                <a:solidFill>
                  <a:srgbClr val="EF2130"/>
                </a:solidFill>
                <a:latin typeface="Times New Roman" pitchFamily="18" charset="0"/>
                <a:cs typeface="Times New Roman" pitchFamily="18" charset="0"/>
              </a:rPr>
              <a:t>obave</a:t>
            </a:r>
            <a:r>
              <a:rPr lang="sr-Latn-RS" altLang="sr-Latn-RS" sz="2400" dirty="0" smtClean="0">
                <a:solidFill>
                  <a:srgbClr val="EF2130"/>
                </a:solidFill>
                <a:latin typeface="Times New Roman" pitchFamily="18" charset="0"/>
                <a:cs typeface="Times New Roman" pitchFamily="18" charset="0"/>
              </a:rPr>
              <a:t>za KBS Republike Srbije </a:t>
            </a:r>
            <a:r>
              <a:rPr lang="sr-Latn-CS" altLang="sr-Latn-RS" sz="2400" dirty="0" smtClean="0">
                <a:solidFill>
                  <a:srgbClr val="EF2130"/>
                </a:solidFill>
                <a:latin typeface="Times New Roman" pitchFamily="18" charset="0"/>
                <a:cs typeface="Times New Roman" pitchFamily="18" charset="0"/>
              </a:rPr>
              <a:t> i usklađivanja knjigovodstvenog stanja sa stvarnim stanjem (“Sl. gl. RS”, 33/2015)</a:t>
            </a:r>
            <a:r>
              <a:rPr lang="sr-Latn-CS" altLang="sr-Latn-RS" sz="2400" dirty="0" smtClean="0">
                <a:latin typeface="Times New Roman" pitchFamily="18" charset="0"/>
                <a:cs typeface="Times New Roman" pitchFamily="18" charset="0"/>
              </a:rPr>
              <a:t> </a:t>
            </a:r>
          </a:p>
          <a:p>
            <a:pPr lvl="1" eaLnBrk="1" hangingPunct="1">
              <a:lnSpc>
                <a:spcPct val="80000"/>
              </a:lnSpc>
            </a:pPr>
            <a:r>
              <a:rPr lang="sr-Latn-CS" altLang="sr-Latn-RS" sz="2000" dirty="0" smtClean="0">
                <a:latin typeface="Times New Roman" pitchFamily="18" charset="0"/>
                <a:cs typeface="Times New Roman" pitchFamily="18" charset="0"/>
              </a:rPr>
              <a:t>Prema članu 4. Pravilnika</a:t>
            </a:r>
            <a:r>
              <a:rPr lang="sr-Latn-CS" altLang="sr-Latn-RS" sz="2000" b="1" dirty="0" smtClean="0">
                <a:latin typeface="Times New Roman" pitchFamily="18" charset="0"/>
                <a:cs typeface="Times New Roman" pitchFamily="18" charset="0"/>
              </a:rPr>
              <a:t>, </a:t>
            </a:r>
            <a:r>
              <a:rPr lang="sr-Latn-CS" altLang="sr-Latn-RS" sz="2000" dirty="0" smtClean="0">
                <a:latin typeface="Times New Roman" pitchFamily="18" charset="0"/>
                <a:cs typeface="Times New Roman" pitchFamily="18" charset="0"/>
              </a:rPr>
              <a:t>vršioci popisa dužni su da usaglašavanje finansijske imovine i obaveza vrše sa stanjem </a:t>
            </a:r>
            <a:r>
              <a:rPr lang="sr-Latn-CS" altLang="sr-Latn-RS" sz="2000" dirty="0" smtClean="0">
                <a:solidFill>
                  <a:srgbClr val="FF0000"/>
                </a:solidFill>
                <a:latin typeface="Times New Roman" pitchFamily="18" charset="0"/>
                <a:cs typeface="Times New Roman" pitchFamily="18" charset="0"/>
              </a:rPr>
              <a:t>31. 12. </a:t>
            </a:r>
            <a:r>
              <a:rPr lang="sr-Latn-CS" altLang="sr-Latn-RS" sz="2000" dirty="0" smtClean="0">
                <a:latin typeface="Times New Roman" pitchFamily="18" charset="0"/>
                <a:cs typeface="Times New Roman" pitchFamily="18" charset="0"/>
              </a:rPr>
              <a:t>godine za koju se vrši popis, tj. 31. 12. 2015. za 2015. godinu za koju se sastavljaju finansijski izveštaji</a:t>
            </a:r>
            <a:endParaRPr lang="sr-Latn-CS" altLang="sr-Latn-RS" sz="2000" b="1" dirty="0" smtClean="0">
              <a:latin typeface="Times New Roman" pitchFamily="18" charset="0"/>
              <a:cs typeface="Times New Roman" pitchFamily="18" charset="0"/>
            </a:endParaRPr>
          </a:p>
          <a:p>
            <a:pPr lvl="1" eaLnBrk="1" hangingPunct="1">
              <a:lnSpc>
                <a:spcPct val="80000"/>
              </a:lnSpc>
            </a:pPr>
            <a:r>
              <a:rPr lang="sr-Latn-CS" altLang="sr-Latn-RS" sz="2000" dirty="0" smtClean="0">
                <a:latin typeface="Times New Roman" pitchFamily="18" charset="0"/>
                <a:cs typeface="Times New Roman" pitchFamily="18" charset="0"/>
              </a:rPr>
              <a:t>Prema članu 6. Pravilnika, vršioc popisa u skladu </a:t>
            </a:r>
            <a:r>
              <a:rPr lang="sr-Latn-CS" altLang="sr-Latn-RS" sz="2000" dirty="0" smtClean="0">
                <a:solidFill>
                  <a:schemeClr val="accent2"/>
                </a:solidFill>
                <a:latin typeface="Times New Roman" pitchFamily="18" charset="0"/>
                <a:cs typeface="Times New Roman" pitchFamily="18" charset="0"/>
              </a:rPr>
              <a:t>sa opštim aktom koji se donosi najkasnije do </a:t>
            </a:r>
            <a:r>
              <a:rPr lang="sr-Latn-CS" altLang="sr-Latn-RS" sz="2000" b="1" dirty="0" smtClean="0">
                <a:solidFill>
                  <a:schemeClr val="accent2"/>
                </a:solidFill>
                <a:latin typeface="Times New Roman" pitchFamily="18" charset="0"/>
                <a:cs typeface="Times New Roman" pitchFamily="18" charset="0"/>
              </a:rPr>
              <a:t>01. decembra tekuće godine</a:t>
            </a:r>
            <a:r>
              <a:rPr lang="sr-Latn-CS" altLang="sr-Latn-RS" sz="2000" dirty="0" smtClean="0">
                <a:latin typeface="Times New Roman" pitchFamily="18" charset="0"/>
                <a:cs typeface="Times New Roman" pitchFamily="18" charset="0"/>
              </a:rPr>
              <a:t>, obrazuje potreban broj komisija (stalnih i povremenih) za popis imovine i obaveza, određuje period u kome će se vršiti popis, vreme za popis i rokove dostavljanja izveštaja o izvršenom popisu nadležnom organu pravnog lica.</a:t>
            </a:r>
          </a:p>
          <a:p>
            <a:pPr lvl="1" eaLnBrk="1" hangingPunct="1">
              <a:lnSpc>
                <a:spcPct val="80000"/>
              </a:lnSpc>
            </a:pPr>
            <a:r>
              <a:rPr lang="sr-Latn-CS" altLang="sr-Latn-RS" sz="2000" dirty="0" smtClean="0">
                <a:latin typeface="Times New Roman" pitchFamily="18" charset="0"/>
                <a:cs typeface="Times New Roman" pitchFamily="18" charset="0"/>
              </a:rPr>
              <a:t>Takođe treba obratiti pažnju na obuhvatanje poslovnih promena nakon izvršenih popisa imovine i obaveza do dana 31.12. 2015. godine iako to nije regulisano ovim Pravilnikom.</a:t>
            </a:r>
          </a:p>
          <a:p>
            <a:pPr lvl="1" eaLnBrk="1" hangingPunct="1">
              <a:lnSpc>
                <a:spcPct val="80000"/>
              </a:lnSpc>
            </a:pPr>
            <a:endParaRPr lang="en-US" altLang="sr-Latn-RS" sz="2000" dirty="0" smtClean="0">
              <a:latin typeface="Arial" charset="0"/>
            </a:endParaRPr>
          </a:p>
          <a:p>
            <a:pPr eaLnBrk="1" hangingPunct="1">
              <a:lnSpc>
                <a:spcPct val="80000"/>
              </a:lnSpc>
            </a:pPr>
            <a:endParaRPr lang="en-US" altLang="sr-Latn-RS" sz="2000" dirty="0" smtClean="0"/>
          </a:p>
        </p:txBody>
      </p:sp>
      <p:sp>
        <p:nvSpPr>
          <p:cNvPr id="1434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E2B056D8-85B5-4605-BE83-061258388FA3}" type="slidenum">
              <a:rPr lang="sr-Latn-RS" altLang="en-US" smtClean="0">
                <a:solidFill>
                  <a:srgbClr val="898989"/>
                </a:solidFill>
                <a:latin typeface="Calibri" pitchFamily="34" charset="0"/>
              </a:rPr>
              <a:pPr/>
              <a:t>20</a:t>
            </a:fld>
            <a:endParaRPr lang="sr-Latn-RS" altLang="en-US" smtClean="0">
              <a:solidFill>
                <a:srgbClr val="898989"/>
              </a:solidFill>
              <a:latin typeface="Calibri" pitchFamily="34" charset="0"/>
            </a:endParaRPr>
          </a:p>
        </p:txBody>
      </p:sp>
      <p:sp>
        <p:nvSpPr>
          <p:cNvPr id="14342" name="AutoShape 4"/>
          <p:cNvSpPr>
            <a:spLocks noChangeArrowheads="1"/>
          </p:cNvSpPr>
          <p:nvPr/>
        </p:nvSpPr>
        <p:spPr bwMode="auto">
          <a:xfrm>
            <a:off x="7524750" y="5876925"/>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07504" y="11663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881419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box(in)">
                                      <p:cBhvr>
                                        <p:cTn id="7" dur="500"/>
                                        <p:tgtEl>
                                          <p:spTgt spid="419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1987">
                                            <p:txEl>
                                              <p:pRg st="0" end="0"/>
                                            </p:txEl>
                                          </p:spTgt>
                                        </p:tgtEl>
                                        <p:attrNameLst>
                                          <p:attrName>style.visibility</p:attrName>
                                        </p:attrNameLst>
                                      </p:cBhvr>
                                      <p:to>
                                        <p:strVal val="visible"/>
                                      </p:to>
                                    </p:set>
                                    <p:animEffect transition="in" filter="box(in)">
                                      <p:cBhvr>
                                        <p:cTn id="12" dur="500"/>
                                        <p:tgtEl>
                                          <p:spTgt spid="419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1987">
                                            <p:txEl>
                                              <p:pRg st="1" end="1"/>
                                            </p:txEl>
                                          </p:spTgt>
                                        </p:tgtEl>
                                        <p:attrNameLst>
                                          <p:attrName>style.visibility</p:attrName>
                                        </p:attrNameLst>
                                      </p:cBhvr>
                                      <p:to>
                                        <p:strVal val="visible"/>
                                      </p:to>
                                    </p:set>
                                    <p:animEffect transition="in" filter="box(in)">
                                      <p:cBhvr>
                                        <p:cTn id="17" dur="500"/>
                                        <p:tgtEl>
                                          <p:spTgt spid="4198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41987">
                                            <p:txEl>
                                              <p:pRg st="2" end="2"/>
                                            </p:txEl>
                                          </p:spTgt>
                                        </p:tgtEl>
                                        <p:attrNameLst>
                                          <p:attrName>style.visibility</p:attrName>
                                        </p:attrNameLst>
                                      </p:cBhvr>
                                      <p:to>
                                        <p:strVal val="visible"/>
                                      </p:to>
                                    </p:set>
                                    <p:animEffect transition="in" filter="box(in)">
                                      <p:cBhvr>
                                        <p:cTn id="22" dur="500"/>
                                        <p:tgtEl>
                                          <p:spTgt spid="4198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41987">
                                            <p:txEl>
                                              <p:pRg st="3" end="3"/>
                                            </p:txEl>
                                          </p:spTgt>
                                        </p:tgtEl>
                                        <p:attrNameLst>
                                          <p:attrName>style.visibility</p:attrName>
                                        </p:attrNameLst>
                                      </p:cBhvr>
                                      <p:to>
                                        <p:strVal val="visible"/>
                                      </p:to>
                                    </p:set>
                                    <p:animEffect transition="in" filter="box(in)">
                                      <p:cBhvr>
                                        <p:cTn id="27" dur="500"/>
                                        <p:tgtEl>
                                          <p:spTgt spid="419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fontScale="90000"/>
          </a:bodyPr>
          <a:lstStyle/>
          <a:p>
            <a:pPr eaLnBrk="1" hangingPunct="1"/>
            <a:r>
              <a:rPr lang="sr-Latn-CS" altLang="sr-Latn-RS" sz="3600" dirty="0" smtClean="0">
                <a:latin typeface="Times New Roman" pitchFamily="18" charset="0"/>
                <a:cs typeface="Times New Roman" pitchFamily="18" charset="0"/>
              </a:rPr>
              <a:t>2. Usaglašavanje finansijskih plasmana, potraživanja i obaveza</a:t>
            </a:r>
            <a:endParaRPr lang="en-US" altLang="sr-Latn-RS" sz="3600" dirty="0" smtClean="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r>
              <a:rPr lang="sr-Latn-RS" altLang="sr-Latn-RS" sz="1800" dirty="0" smtClean="0">
                <a:latin typeface="Times New Roman" pitchFamily="18" charset="0"/>
                <a:cs typeface="Times New Roman" pitchFamily="18" charset="0"/>
              </a:rPr>
              <a:t>Za 2014. godinu popis imovine, obaveza i potraživanja vršio se u skladu sa Pravilnikom o načinu i rokovima vršenja popisa i usklađivanja knjigovodstvenog stanja sa stvarnim stanjem („Sl. glasnik RS“, br. 118/2013)</a:t>
            </a:r>
          </a:p>
          <a:p>
            <a:pPr eaLnBrk="1" hangingPunct="1"/>
            <a:r>
              <a:rPr lang="sr-Latn-RS" altLang="sr-Latn-RS" sz="1800" dirty="0" smtClean="0">
                <a:latin typeface="Times New Roman" pitchFamily="18" charset="0"/>
                <a:cs typeface="Times New Roman" pitchFamily="18" charset="0"/>
              </a:rPr>
              <a:t>Prema tom Pravilniku krajnji rok za sastvaljanje i dostavljanje izveštaja o popisu nadležnom organu bio je </a:t>
            </a:r>
            <a:r>
              <a:rPr lang="sr-Latn-RS" altLang="sr-Latn-RS" sz="1800" dirty="0" smtClean="0">
                <a:solidFill>
                  <a:srgbClr val="FF0000"/>
                </a:solidFill>
                <a:latin typeface="Times New Roman" pitchFamily="18" charset="0"/>
                <a:cs typeface="Times New Roman" pitchFamily="18" charset="0"/>
              </a:rPr>
              <a:t>30 dana pre sastavljanja godišnjeg finansijskog izveštaja, tj. 29. januar naredne godine, </a:t>
            </a:r>
          </a:p>
          <a:p>
            <a:pPr eaLnBrk="1" hangingPunct="1"/>
            <a:r>
              <a:rPr lang="sr-Latn-RS" altLang="sr-Latn-RS" sz="1800" dirty="0" smtClean="0">
                <a:latin typeface="Times New Roman" pitchFamily="18" charset="0"/>
                <a:cs typeface="Times New Roman" pitchFamily="18" charset="0"/>
              </a:rPr>
              <a:t>Shodno članu 12. tog Pravilnika, popis finansijskih plasmana, potraživanja i obaveza vrši se prema stanju u poslovnim knjigama, </a:t>
            </a:r>
            <a:r>
              <a:rPr lang="sr-Latn-RS" altLang="sr-Latn-RS" sz="1800" dirty="0" smtClean="0">
                <a:solidFill>
                  <a:srgbClr val="FF0000"/>
                </a:solidFill>
                <a:latin typeface="Times New Roman" pitchFamily="18" charset="0"/>
                <a:cs typeface="Times New Roman" pitchFamily="18" charset="0"/>
              </a:rPr>
              <a:t>pod uslovom</a:t>
            </a:r>
            <a:r>
              <a:rPr lang="sr-Latn-RS" altLang="sr-Latn-RS" sz="1800" dirty="0" smtClean="0">
                <a:latin typeface="Times New Roman" pitchFamily="18" charset="0"/>
                <a:cs typeface="Times New Roman" pitchFamily="18" charset="0"/>
              </a:rPr>
              <a:t> da je njihovo usklađivanje sa dužnicima i poveriocima izvršeno najmanje jednom godišnje i da o tome postoji verodostojna isprava.</a:t>
            </a:r>
          </a:p>
          <a:p>
            <a:pPr eaLnBrk="1" hangingPunct="1"/>
            <a:r>
              <a:rPr lang="sr-Latn-RS" altLang="sr-Latn-RS" sz="1800" dirty="0" smtClean="0">
                <a:latin typeface="Times New Roman" pitchFamily="18" charset="0"/>
                <a:cs typeface="Times New Roman" pitchFamily="18" charset="0"/>
              </a:rPr>
              <a:t>Iz prethodnog zaključujemo da se popis finansijske imovine (plasmana i potraživanja)  ne vrši više na osnovu stanja u poslovnim knjigama i uz uslov da je u toku godine bilo najmanje jednom godišnje usklađivanje, već to usklađivanje kao i popis finansijske imovine vrše se prema odredbama novog Pravilnika sa stanjem na dan 31. 12. godine za koju se  sastavljaju finansijski izveštaji.</a:t>
            </a:r>
            <a:endParaRPr lang="en-US" altLang="sr-Latn-RS" sz="1800"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B14F9F01-7184-4E89-A097-A4F236AD27C7}" type="slidenum">
              <a:rPr lang="sr-Latn-RS" altLang="en-US" smtClean="0"/>
              <a:pPr>
                <a:defRPr/>
              </a:pPr>
              <a:t>21</a:t>
            </a:fld>
            <a:endParaRPr lang="sr-Latn-RS" altLang="en-US"/>
          </a:p>
        </p:txBody>
      </p:sp>
      <p:sp>
        <p:nvSpPr>
          <p:cNvPr id="5" name="U-Turn Arrow 4"/>
          <p:cNvSpPr/>
          <p:nvPr/>
        </p:nvSpPr>
        <p:spPr>
          <a:xfrm>
            <a:off x="107504" y="18864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ight Arrow 5"/>
          <p:cNvSpPr/>
          <p:nvPr/>
        </p:nvSpPr>
        <p:spPr>
          <a:xfrm>
            <a:off x="7668344" y="602128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59719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0"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2. Usaglašavanje finansijskih plasmana, potraživanja i obaveza</a:t>
            </a:r>
            <a:endParaRPr lang="en-US" altLang="sr-Latn-RS" sz="3200" dirty="0" smtClean="0">
              <a:latin typeface="Times New Roman" pitchFamily="18" charset="0"/>
              <a:cs typeface="Times New Roman" pitchFamily="18" charset="0"/>
            </a:endParaRPr>
          </a:p>
        </p:txBody>
      </p:sp>
      <p:sp>
        <p:nvSpPr>
          <p:cNvPr id="22531" name="Rectangle 3"/>
          <p:cNvSpPr>
            <a:spLocks noGrp="1"/>
          </p:cNvSpPr>
          <p:nvPr>
            <p:ph idx="1"/>
          </p:nvPr>
        </p:nvSpPr>
        <p:spPr/>
        <p:txBody>
          <a:bodyPr/>
          <a:lstStyle/>
          <a:p>
            <a:pPr eaLnBrk="1" hangingPunct="1">
              <a:lnSpc>
                <a:spcPct val="80000"/>
              </a:lnSpc>
            </a:pPr>
            <a:r>
              <a:rPr lang="sr-Latn-CS" altLang="sr-Latn-RS" sz="1800" dirty="0" smtClean="0">
                <a:latin typeface="Times New Roman" pitchFamily="18" charset="0"/>
                <a:cs typeface="Times New Roman" pitchFamily="18" charset="0"/>
              </a:rPr>
              <a:t>U skladu sa čl. 12. Pravilnika o popisu, izveštaj o popisu </a:t>
            </a:r>
            <a:r>
              <a:rPr lang="sr-Latn-CS" altLang="sr-Latn-RS" sz="1800" dirty="0" smtClean="0">
                <a:solidFill>
                  <a:srgbClr val="FF0000"/>
                </a:solidFill>
                <a:latin typeface="Times New Roman" pitchFamily="18" charset="0"/>
                <a:cs typeface="Times New Roman" pitchFamily="18" charset="0"/>
              </a:rPr>
              <a:t>nefinansijske imovine  </a:t>
            </a:r>
            <a:r>
              <a:rPr lang="sr-Latn-CS" altLang="sr-Latn-RS" sz="1800" dirty="0" smtClean="0">
                <a:latin typeface="Times New Roman" pitchFamily="18" charset="0"/>
                <a:cs typeface="Times New Roman" pitchFamily="18" charset="0"/>
              </a:rPr>
              <a:t> popisna komisija dostavlja</a:t>
            </a:r>
            <a:r>
              <a:rPr lang="sr-Latn-CS" altLang="sr-Latn-RS" sz="1800" dirty="0" smtClean="0">
                <a:solidFill>
                  <a:srgbClr val="FF0000"/>
                </a:solidFill>
                <a:latin typeface="Times New Roman" pitchFamily="18" charset="0"/>
                <a:cs typeface="Times New Roman" pitchFamily="18" charset="0"/>
              </a:rPr>
              <a:t> do </a:t>
            </a:r>
            <a:r>
              <a:rPr lang="sr-Latn-CS" altLang="sr-Latn-RS" sz="1800" b="1" dirty="0" smtClean="0">
                <a:solidFill>
                  <a:srgbClr val="FF0000"/>
                </a:solidFill>
                <a:latin typeface="Times New Roman" pitchFamily="18" charset="0"/>
                <a:cs typeface="Times New Roman" pitchFamily="18" charset="0"/>
              </a:rPr>
              <a:t>25 januara </a:t>
            </a:r>
            <a:r>
              <a:rPr lang="sr-Latn-CS" altLang="sr-Latn-RS" sz="1800" dirty="0" smtClean="0">
                <a:solidFill>
                  <a:srgbClr val="FF0000"/>
                </a:solidFill>
                <a:latin typeface="Times New Roman" pitchFamily="18" charset="0"/>
                <a:cs typeface="Times New Roman" pitchFamily="18" charset="0"/>
              </a:rPr>
              <a:t>naredne godine, tj. do 25. januara 2016. za tekuću tj. 2015. godinu, </a:t>
            </a:r>
            <a:r>
              <a:rPr lang="sr-Latn-CS" altLang="sr-Latn-RS" sz="1800" dirty="0" smtClean="0">
                <a:latin typeface="Times New Roman" pitchFamily="18" charset="0"/>
                <a:cs typeface="Times New Roman" pitchFamily="18" charset="0"/>
              </a:rPr>
              <a:t>dok se izveštaj o izvršenom popisu </a:t>
            </a:r>
            <a:r>
              <a:rPr lang="sr-Latn-CS" altLang="sr-Latn-RS" sz="1800" dirty="0" smtClean="0">
                <a:solidFill>
                  <a:srgbClr val="FF0000"/>
                </a:solidFill>
                <a:latin typeface="Times New Roman" pitchFamily="18" charset="0"/>
                <a:cs typeface="Times New Roman" pitchFamily="18" charset="0"/>
              </a:rPr>
              <a:t>finansijske imovine</a:t>
            </a:r>
            <a:r>
              <a:rPr lang="sr-Latn-CS" altLang="sr-Latn-RS" sz="1800" dirty="0" smtClean="0">
                <a:latin typeface="Times New Roman" pitchFamily="18" charset="0"/>
                <a:cs typeface="Times New Roman" pitchFamily="18" charset="0"/>
              </a:rPr>
              <a:t> dostavlja </a:t>
            </a:r>
            <a:r>
              <a:rPr lang="sr-Latn-CS" altLang="sr-Latn-RS" sz="1800" dirty="0" smtClean="0">
                <a:solidFill>
                  <a:srgbClr val="FF0000"/>
                </a:solidFill>
                <a:latin typeface="Times New Roman" pitchFamily="18" charset="0"/>
                <a:cs typeface="Times New Roman" pitchFamily="18" charset="0"/>
              </a:rPr>
              <a:t>do </a:t>
            </a:r>
            <a:r>
              <a:rPr lang="sr-Latn-CS" altLang="sr-Latn-RS" sz="1800" b="1" dirty="0" smtClean="0">
                <a:solidFill>
                  <a:srgbClr val="FF0000"/>
                </a:solidFill>
                <a:latin typeface="Times New Roman" pitchFamily="18" charset="0"/>
                <a:cs typeface="Times New Roman" pitchFamily="18" charset="0"/>
              </a:rPr>
              <a:t>15. februara </a:t>
            </a:r>
            <a:r>
              <a:rPr lang="sr-Latn-CS" altLang="sr-Latn-RS" sz="1800" dirty="0" smtClean="0">
                <a:solidFill>
                  <a:srgbClr val="FF0000"/>
                </a:solidFill>
                <a:latin typeface="Times New Roman" pitchFamily="18" charset="0"/>
                <a:cs typeface="Times New Roman" pitchFamily="18" charset="0"/>
              </a:rPr>
              <a:t>naredne godine, tj. do 15. februara 2016. godine </a:t>
            </a:r>
            <a:r>
              <a:rPr lang="sr-Latn-CS" altLang="sr-Latn-RS" sz="1800" dirty="0" smtClean="0">
                <a:latin typeface="Times New Roman" pitchFamily="18" charset="0"/>
                <a:cs typeface="Times New Roman" pitchFamily="18" charset="0"/>
              </a:rPr>
              <a:t>za tekuću 2015. godinu,</a:t>
            </a:r>
          </a:p>
          <a:p>
            <a:pPr eaLnBrk="1" hangingPunct="1">
              <a:lnSpc>
                <a:spcPct val="80000"/>
              </a:lnSpc>
            </a:pPr>
            <a:r>
              <a:rPr lang="sr-Latn-CS" altLang="sr-Latn-RS" sz="1800" dirty="0" smtClean="0">
                <a:latin typeface="Times New Roman" pitchFamily="18" charset="0"/>
                <a:cs typeface="Times New Roman" pitchFamily="18" charset="0"/>
              </a:rPr>
              <a:t>Centralna popisna komisija (ako je formirana) dostavlja ovlašćenom licu </a:t>
            </a:r>
            <a:r>
              <a:rPr lang="sr-Latn-CS" altLang="sr-Latn-RS" sz="1800" dirty="0" smtClean="0">
                <a:solidFill>
                  <a:srgbClr val="FF0000"/>
                </a:solidFill>
                <a:latin typeface="Times New Roman" pitchFamily="18" charset="0"/>
                <a:cs typeface="Times New Roman" pitchFamily="18" charset="0"/>
              </a:rPr>
              <a:t>Izveštaj o izvršenom popisu sa predlogom  rešenja</a:t>
            </a:r>
            <a:r>
              <a:rPr lang="sr-Latn-CS" altLang="sr-Latn-RS" sz="1800" dirty="0" smtClean="0">
                <a:latin typeface="Times New Roman" pitchFamily="18" charset="0"/>
                <a:cs typeface="Times New Roman" pitchFamily="18" charset="0"/>
              </a:rPr>
              <a:t> i dostavlja najkasnije </a:t>
            </a:r>
            <a:r>
              <a:rPr lang="sr-Latn-CS" altLang="sr-Latn-RS" sz="1800" dirty="0" smtClean="0">
                <a:solidFill>
                  <a:srgbClr val="FF0000"/>
                </a:solidFill>
                <a:latin typeface="Times New Roman" pitchFamily="18" charset="0"/>
                <a:cs typeface="Times New Roman" pitchFamily="18" charset="0"/>
              </a:rPr>
              <a:t>do 25. februara naredne </a:t>
            </a:r>
            <a:r>
              <a:rPr lang="sr-Latn-CS" altLang="sr-Latn-RS" sz="1800" dirty="0" smtClean="0">
                <a:latin typeface="Times New Roman" pitchFamily="18" charset="0"/>
                <a:cs typeface="Times New Roman" pitchFamily="18" charset="0"/>
              </a:rPr>
              <a:t>godine. </a:t>
            </a:r>
          </a:p>
          <a:p>
            <a:pPr eaLnBrk="1" hangingPunct="1">
              <a:lnSpc>
                <a:spcPct val="80000"/>
              </a:lnSpc>
            </a:pPr>
            <a:r>
              <a:rPr lang="sr-Latn-CS" altLang="sr-Latn-RS" sz="1800" dirty="0" smtClean="0">
                <a:latin typeface="Times New Roman" pitchFamily="18" charset="0"/>
                <a:cs typeface="Times New Roman" pitchFamily="18" charset="0"/>
              </a:rPr>
              <a:t>Ako nije formirana centralna popisna komisija, tada komisija za popis nefinansijske imovine dostavlja ovlašćenom licu </a:t>
            </a:r>
            <a:r>
              <a:rPr lang="sr-Latn-CS" altLang="sr-Latn-RS" sz="1800" dirty="0" smtClean="0">
                <a:solidFill>
                  <a:srgbClr val="FF0000"/>
                </a:solidFill>
                <a:latin typeface="Times New Roman" pitchFamily="18" charset="0"/>
                <a:cs typeface="Times New Roman" pitchFamily="18" charset="0"/>
              </a:rPr>
              <a:t>do 25 januara naredne godine, tj. do 25. 01. 2016. godine </a:t>
            </a:r>
            <a:r>
              <a:rPr lang="sr-Latn-CS" altLang="sr-Latn-RS" sz="1800" dirty="0" smtClean="0">
                <a:latin typeface="Times New Roman" pitchFamily="18" charset="0"/>
                <a:cs typeface="Times New Roman" pitchFamily="18" charset="0"/>
              </a:rPr>
              <a:t>dok komisija za popis finansijske imovine i obaveza svoj izveštaj ovlašćenom licu dostavlja do </a:t>
            </a:r>
            <a:r>
              <a:rPr lang="sr-Latn-CS" altLang="sr-Latn-RS" sz="1800" dirty="0" smtClean="0">
                <a:solidFill>
                  <a:srgbClr val="FF0000"/>
                </a:solidFill>
                <a:latin typeface="Times New Roman" pitchFamily="18" charset="0"/>
                <a:cs typeface="Times New Roman" pitchFamily="18" charset="0"/>
              </a:rPr>
              <a:t>15. februara naredne godine, tj. do 15. 02. 2016. godine.</a:t>
            </a:r>
            <a:endParaRPr lang="sr-Latn-CS" altLang="sr-Latn-RS" sz="1800" dirty="0" smtClean="0">
              <a:latin typeface="Times New Roman" pitchFamily="18" charset="0"/>
              <a:cs typeface="Times New Roman" pitchFamily="18" charset="0"/>
            </a:endParaRPr>
          </a:p>
          <a:p>
            <a:pPr eaLnBrk="1" hangingPunct="1">
              <a:lnSpc>
                <a:spcPct val="80000"/>
              </a:lnSpc>
            </a:pPr>
            <a:r>
              <a:rPr lang="sr-Latn-CS" altLang="sr-Latn-RS" sz="1800" dirty="0" smtClean="0">
                <a:latin typeface="Times New Roman" pitchFamily="18" charset="0"/>
                <a:cs typeface="Times New Roman" pitchFamily="18" charset="0"/>
              </a:rPr>
              <a:t>U navedenim rokovima izveštaji o popisu nefinansijske imovine i obaveza komisije dostavljaju i internoj reviziji.</a:t>
            </a:r>
          </a:p>
          <a:p>
            <a:pPr eaLnBrk="1" hangingPunct="1">
              <a:lnSpc>
                <a:spcPct val="80000"/>
              </a:lnSpc>
            </a:pPr>
            <a:r>
              <a:rPr lang="sr-Latn-CS" altLang="sr-Latn-RS" sz="1800" dirty="0" smtClean="0">
                <a:latin typeface="Times New Roman" pitchFamily="18" charset="0"/>
                <a:cs typeface="Times New Roman" pitchFamily="18" charset="0"/>
              </a:rPr>
              <a:t>Izveštaj o izvršenom popisu i akt o usvajanju izveštaja </a:t>
            </a:r>
            <a:r>
              <a:rPr lang="sr-Latn-CS" altLang="sr-Latn-RS" sz="1800" dirty="0" smtClean="0">
                <a:solidFill>
                  <a:srgbClr val="FF0000"/>
                </a:solidFill>
                <a:latin typeface="Times New Roman" pitchFamily="18" charset="0"/>
                <a:cs typeface="Times New Roman" pitchFamily="18" charset="0"/>
              </a:rPr>
              <a:t> dostavlja se </a:t>
            </a:r>
            <a:r>
              <a:rPr lang="sr-Latn-CS" altLang="sr-Latn-RS" sz="1800" b="1" dirty="0" smtClean="0">
                <a:solidFill>
                  <a:srgbClr val="FF0000"/>
                </a:solidFill>
                <a:latin typeface="Times New Roman" pitchFamily="18" charset="0"/>
                <a:cs typeface="Times New Roman" pitchFamily="18" charset="0"/>
              </a:rPr>
              <a:t>do 25. 02. naredne, tj. 2016. godine</a:t>
            </a:r>
            <a:r>
              <a:rPr lang="sr-Latn-CS" altLang="sr-Latn-RS" sz="1800" dirty="0" smtClean="0">
                <a:solidFill>
                  <a:srgbClr val="FF0000"/>
                </a:solidFill>
                <a:latin typeface="Times New Roman" pitchFamily="18" charset="0"/>
                <a:cs typeface="Times New Roman" pitchFamily="18" charset="0"/>
              </a:rPr>
              <a:t> na knjiženje, radi usaglašavanja knjigovodstvenog sa stvarnim stanjem</a:t>
            </a:r>
            <a:r>
              <a:rPr lang="sr-Latn-CS" altLang="sr-Latn-RS" sz="1800" dirty="0" smtClean="0">
                <a:solidFill>
                  <a:srgbClr val="FF0000"/>
                </a:solidFill>
                <a:latin typeface="Arial" charset="0"/>
              </a:rPr>
              <a:t>.</a:t>
            </a:r>
            <a:endParaRPr lang="sr-Latn-CS" altLang="sr-Latn-RS" sz="1800" dirty="0" smtClean="0">
              <a:latin typeface="Arial" charset="0"/>
            </a:endParaRPr>
          </a:p>
          <a:p>
            <a:pPr eaLnBrk="1" hangingPunct="1">
              <a:lnSpc>
                <a:spcPct val="80000"/>
              </a:lnSpc>
              <a:buFont typeface="Arial" charset="0"/>
              <a:buNone/>
            </a:pPr>
            <a:endParaRPr lang="sr-Latn-CS" altLang="sr-Latn-RS" sz="1800" dirty="0" smtClean="0">
              <a:latin typeface="Arial" charset="0"/>
            </a:endParaRPr>
          </a:p>
        </p:txBody>
      </p:sp>
      <p:sp>
        <p:nvSpPr>
          <p:cNvPr id="1638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FB9A5630-2714-4A8B-8C5A-C29AAD60BD2F}" type="slidenum">
              <a:rPr lang="sr-Latn-RS" altLang="en-US" smtClean="0">
                <a:solidFill>
                  <a:srgbClr val="898989"/>
                </a:solidFill>
                <a:latin typeface="Calibri" pitchFamily="34" charset="0"/>
              </a:rPr>
              <a:pPr/>
              <a:t>22</a:t>
            </a:fld>
            <a:endParaRPr lang="sr-Latn-RS" altLang="en-US" smtClean="0">
              <a:solidFill>
                <a:srgbClr val="898989"/>
              </a:solidFill>
              <a:latin typeface="Calibri" pitchFamily="34" charset="0"/>
            </a:endParaRPr>
          </a:p>
        </p:txBody>
      </p:sp>
      <p:sp>
        <p:nvSpPr>
          <p:cNvPr id="16390" name="AutoShape 4"/>
          <p:cNvSpPr>
            <a:spLocks noChangeArrowheads="1"/>
          </p:cNvSpPr>
          <p:nvPr/>
        </p:nvSpPr>
        <p:spPr bwMode="auto">
          <a:xfrm>
            <a:off x="6588125" y="6199188"/>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07504" y="30896"/>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22596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box(in)">
                                      <p:cBhvr>
                                        <p:cTn id="7" dur="500"/>
                                        <p:tgtEl>
                                          <p:spTgt spid="225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box(in)">
                                      <p:cBhvr>
                                        <p:cTn id="12" dur="500"/>
                                        <p:tgtEl>
                                          <p:spTgt spid="225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2531">
                                            <p:txEl>
                                              <p:pRg st="1" end="1"/>
                                            </p:txEl>
                                          </p:spTgt>
                                        </p:tgtEl>
                                        <p:attrNameLst>
                                          <p:attrName>style.visibility</p:attrName>
                                        </p:attrNameLst>
                                      </p:cBhvr>
                                      <p:to>
                                        <p:strVal val="visible"/>
                                      </p:to>
                                    </p:set>
                                    <p:animEffect transition="in" filter="box(in)">
                                      <p:cBhvr>
                                        <p:cTn id="17" dur="500"/>
                                        <p:tgtEl>
                                          <p:spTgt spid="2253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2531">
                                            <p:txEl>
                                              <p:pRg st="2" end="2"/>
                                            </p:txEl>
                                          </p:spTgt>
                                        </p:tgtEl>
                                        <p:attrNameLst>
                                          <p:attrName>style.visibility</p:attrName>
                                        </p:attrNameLst>
                                      </p:cBhvr>
                                      <p:to>
                                        <p:strVal val="visible"/>
                                      </p:to>
                                    </p:set>
                                    <p:animEffect transition="in" filter="box(in)">
                                      <p:cBhvr>
                                        <p:cTn id="22" dur="500"/>
                                        <p:tgtEl>
                                          <p:spTgt spid="2253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2531">
                                            <p:txEl>
                                              <p:pRg st="3" end="3"/>
                                            </p:txEl>
                                          </p:spTgt>
                                        </p:tgtEl>
                                        <p:attrNameLst>
                                          <p:attrName>style.visibility</p:attrName>
                                        </p:attrNameLst>
                                      </p:cBhvr>
                                      <p:to>
                                        <p:strVal val="visible"/>
                                      </p:to>
                                    </p:set>
                                    <p:animEffect transition="in" filter="box(in)">
                                      <p:cBhvr>
                                        <p:cTn id="27" dur="500"/>
                                        <p:tgtEl>
                                          <p:spTgt spid="2253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22531">
                                            <p:txEl>
                                              <p:pRg st="4" end="4"/>
                                            </p:txEl>
                                          </p:spTgt>
                                        </p:tgtEl>
                                        <p:attrNameLst>
                                          <p:attrName>style.visibility</p:attrName>
                                        </p:attrNameLst>
                                      </p:cBhvr>
                                      <p:to>
                                        <p:strVal val="visible"/>
                                      </p:to>
                                    </p:set>
                                    <p:animEffect transition="in" filter="box(in)">
                                      <p:cBhvr>
                                        <p:cTn id="32" dur="500"/>
                                        <p:tgtEl>
                                          <p:spTgt spid="225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2. Usaglašavanje finansijskih plasmana, potraživanja i obaveza</a:t>
            </a:r>
            <a:endParaRPr lang="en-US" altLang="sr-Latn-RS" sz="3200" dirty="0" smtClean="0">
              <a:latin typeface="Times New Roman" pitchFamily="18" charset="0"/>
              <a:cs typeface="Times New Roman" pitchFamily="18" charset="0"/>
            </a:endParaRPr>
          </a:p>
        </p:txBody>
      </p:sp>
      <p:sp>
        <p:nvSpPr>
          <p:cNvPr id="23555" name="Rectangle 3"/>
          <p:cNvSpPr>
            <a:spLocks noGrp="1"/>
          </p:cNvSpPr>
          <p:nvPr>
            <p:ph idx="1"/>
          </p:nvPr>
        </p:nvSpPr>
        <p:spPr/>
        <p:txBody>
          <a:bodyPr/>
          <a:lstStyle/>
          <a:p>
            <a:pPr eaLnBrk="1" hangingPunct="1">
              <a:lnSpc>
                <a:spcPct val="80000"/>
              </a:lnSpc>
              <a:buFont typeface="Arial" charset="0"/>
              <a:buNone/>
            </a:pPr>
            <a:endParaRPr lang="sr-Latn-CS" altLang="sr-Latn-RS" sz="2400" dirty="0" smtClean="0">
              <a:latin typeface="Arial" charset="0"/>
            </a:endParaRPr>
          </a:p>
          <a:p>
            <a:pPr eaLnBrk="1" hangingPunct="1">
              <a:lnSpc>
                <a:spcPct val="80000"/>
              </a:lnSpc>
            </a:pPr>
            <a:r>
              <a:rPr lang="sr-Latn-CS" altLang="sr-Latn-RS" sz="2400" dirty="0" smtClean="0">
                <a:latin typeface="Times New Roman" pitchFamily="18" charset="0"/>
                <a:cs typeface="Times New Roman" pitchFamily="18" charset="0"/>
              </a:rPr>
              <a:t>Preneta potraživanja i obaveze iz prethodnih godina a nisu realizovana </a:t>
            </a:r>
            <a:r>
              <a:rPr lang="sr-Latn-CS" altLang="sr-Latn-RS" sz="2400" dirty="0" smtClean="0">
                <a:solidFill>
                  <a:srgbClr val="EF2130"/>
                </a:solidFill>
                <a:latin typeface="Times New Roman" pitchFamily="18" charset="0"/>
                <a:cs typeface="Times New Roman" pitchFamily="18" charset="0"/>
              </a:rPr>
              <a:t>do 31. 12. 2015.</a:t>
            </a:r>
            <a:r>
              <a:rPr lang="sr-Latn-CS" altLang="sr-Latn-RS" sz="2400" dirty="0" smtClean="0">
                <a:latin typeface="Times New Roman" pitchFamily="18" charset="0"/>
                <a:cs typeface="Times New Roman" pitchFamily="18" charset="0"/>
              </a:rPr>
              <a:t> </a:t>
            </a:r>
          </a:p>
          <a:p>
            <a:pPr lvl="1" eaLnBrk="1" hangingPunct="1">
              <a:lnSpc>
                <a:spcPct val="80000"/>
              </a:lnSpc>
              <a:buFont typeface="Wingdings" pitchFamily="2" charset="2"/>
              <a:buChar char="Ø"/>
            </a:pPr>
            <a:r>
              <a:rPr lang="sr-Latn-CS" altLang="sr-Latn-RS" sz="2400" dirty="0" smtClean="0">
                <a:latin typeface="Times New Roman" pitchFamily="18" charset="0"/>
                <a:cs typeface="Times New Roman" pitchFamily="18" charset="0"/>
              </a:rPr>
              <a:t>Kod zastarelih potraživanja </a:t>
            </a:r>
            <a:r>
              <a:rPr lang="sr-Latn-CS" altLang="sr-Latn-RS" sz="2400" dirty="0" smtClean="0">
                <a:solidFill>
                  <a:srgbClr val="EF2130"/>
                </a:solidFill>
                <a:latin typeface="Times New Roman" pitchFamily="18" charset="0"/>
                <a:cs typeface="Times New Roman" pitchFamily="18" charset="0"/>
              </a:rPr>
              <a:t>koja se ne mogu naplatiti</a:t>
            </a:r>
            <a:r>
              <a:rPr lang="sr-Latn-CS" altLang="sr-Latn-RS" sz="2400" dirty="0" smtClean="0">
                <a:latin typeface="Times New Roman" pitchFamily="18" charset="0"/>
                <a:cs typeface="Times New Roman" pitchFamily="18" charset="0"/>
              </a:rPr>
              <a:t> utvrđenih sudskim putem vrši se popis u posebne popisne liste i opisom tog potraživanja sa predlogom za otpis →</a:t>
            </a:r>
            <a:r>
              <a:rPr lang="sr-Latn-CS" altLang="sr-Latn-RS" sz="2400" dirty="0" smtClean="0">
                <a:solidFill>
                  <a:srgbClr val="EF2130"/>
                </a:solidFill>
                <a:latin typeface="Times New Roman" pitchFamily="18" charset="0"/>
                <a:cs typeface="Times New Roman" pitchFamily="18" charset="0"/>
              </a:rPr>
              <a:t>291311/122119,</a:t>
            </a:r>
          </a:p>
          <a:p>
            <a:pPr lvl="1" eaLnBrk="1" hangingPunct="1">
              <a:lnSpc>
                <a:spcPct val="80000"/>
              </a:lnSpc>
              <a:buFont typeface="Wingdings" pitchFamily="2" charset="2"/>
              <a:buChar char="Ø"/>
            </a:pPr>
            <a:r>
              <a:rPr lang="sr-Latn-CS" altLang="sr-Latn-RS" sz="2400" dirty="0" smtClean="0">
                <a:latin typeface="Times New Roman" pitchFamily="18" charset="0"/>
                <a:cs typeface="Times New Roman" pitchFamily="18" charset="0"/>
              </a:rPr>
              <a:t>Ako se proceni da će zastarela potraživanja biti naplaćena daje se predlog za knjiženje →</a:t>
            </a:r>
            <a:r>
              <a:rPr lang="sr-Latn-CS" altLang="sr-Latn-RS" sz="2400" dirty="0" smtClean="0">
                <a:solidFill>
                  <a:srgbClr val="EF2130"/>
                </a:solidFill>
                <a:latin typeface="Times New Roman" pitchFamily="18" charset="0"/>
                <a:cs typeface="Times New Roman" pitchFamily="18" charset="0"/>
              </a:rPr>
              <a:t>122122 – Sumnj. i sporna potraživanja </a:t>
            </a:r>
            <a:r>
              <a:rPr lang="sr-Latn-CS" altLang="sr-Latn-RS" sz="2400" b="1" dirty="0" smtClean="0">
                <a:solidFill>
                  <a:srgbClr val="EF2130"/>
                </a:solidFill>
                <a:latin typeface="Times New Roman" pitchFamily="18" charset="0"/>
                <a:cs typeface="Times New Roman" pitchFamily="18" charset="0"/>
              </a:rPr>
              <a:t>/</a:t>
            </a:r>
            <a:r>
              <a:rPr lang="sr-Latn-CS" altLang="sr-Latn-RS" sz="2400" dirty="0" smtClean="0">
                <a:solidFill>
                  <a:srgbClr val="EF2130"/>
                </a:solidFill>
                <a:latin typeface="Times New Roman" pitchFamily="18" charset="0"/>
                <a:cs typeface="Times New Roman" pitchFamily="18" charset="0"/>
              </a:rPr>
              <a:t>122112 – potraživanja od kupaca</a:t>
            </a:r>
            <a:r>
              <a:rPr lang="sr-Latn-CS" altLang="sr-Latn-RS" sz="2400" dirty="0" smtClean="0">
                <a:latin typeface="Times New Roman" pitchFamily="18" charset="0"/>
                <a:cs typeface="Times New Roman" pitchFamily="18" charset="0"/>
              </a:rPr>
              <a:t>.</a:t>
            </a:r>
          </a:p>
          <a:p>
            <a:pPr lvl="1" eaLnBrk="1" hangingPunct="1">
              <a:lnSpc>
                <a:spcPct val="80000"/>
              </a:lnSpc>
              <a:buFont typeface="Wingdings" pitchFamily="2" charset="2"/>
              <a:buChar char="Ø"/>
            </a:pPr>
            <a:r>
              <a:rPr lang="sr-Latn-CS" altLang="sr-Latn-RS" sz="2400" dirty="0" smtClean="0">
                <a:latin typeface="Times New Roman" pitchFamily="18" charset="0"/>
                <a:cs typeface="Times New Roman" pitchFamily="18" charset="0"/>
              </a:rPr>
              <a:t>Za zastarele obaveze sa dobijenom saglasnošću poverioca za otpis tih obaveza vrši se knjiženje →</a:t>
            </a:r>
            <a:r>
              <a:rPr lang="sr-Latn-CS" altLang="sr-Latn-RS" sz="2400" dirty="0" smtClean="0">
                <a:solidFill>
                  <a:srgbClr val="EF2130"/>
                </a:solidFill>
                <a:latin typeface="Times New Roman" pitchFamily="18" charset="0"/>
                <a:cs typeface="Times New Roman" pitchFamily="18" charset="0"/>
              </a:rPr>
              <a:t>252111 / 131211</a:t>
            </a:r>
            <a:endParaRPr lang="en-US" altLang="sr-Latn-RS" sz="2400" dirty="0" smtClean="0">
              <a:solidFill>
                <a:srgbClr val="EF2130"/>
              </a:solidFill>
              <a:latin typeface="Times New Roman" pitchFamily="18" charset="0"/>
              <a:cs typeface="Times New Roman" pitchFamily="18" charset="0"/>
            </a:endParaRPr>
          </a:p>
        </p:txBody>
      </p:sp>
      <p:sp>
        <p:nvSpPr>
          <p:cNvPr id="1741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A4D56F3F-23D7-4776-BDDF-28FC6CEFC330}" type="slidenum">
              <a:rPr lang="sr-Latn-RS" altLang="en-US" smtClean="0">
                <a:solidFill>
                  <a:srgbClr val="898989"/>
                </a:solidFill>
                <a:latin typeface="Calibri" pitchFamily="34" charset="0"/>
              </a:rPr>
              <a:pPr/>
              <a:t>23</a:t>
            </a:fld>
            <a:endParaRPr lang="sr-Latn-RS" altLang="en-US" smtClean="0">
              <a:solidFill>
                <a:srgbClr val="898989"/>
              </a:solidFill>
              <a:latin typeface="Calibri" pitchFamily="34" charset="0"/>
            </a:endParaRPr>
          </a:p>
        </p:txBody>
      </p:sp>
      <p:sp>
        <p:nvSpPr>
          <p:cNvPr id="2" name="U-Turn Arrow 1"/>
          <p:cNvSpPr/>
          <p:nvPr/>
        </p:nvSpPr>
        <p:spPr>
          <a:xfrm>
            <a:off x="251520" y="26064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9930879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Effect transition="in" filter="box(in)">
                                      <p:cBhvr>
                                        <p:cTn id="7" dur="500"/>
                                        <p:tgtEl>
                                          <p:spTgt spid="2355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3555">
                                            <p:txEl>
                                              <p:pRg st="2" end="2"/>
                                            </p:txEl>
                                          </p:spTgt>
                                        </p:tgtEl>
                                        <p:attrNameLst>
                                          <p:attrName>style.visibility</p:attrName>
                                        </p:attrNameLst>
                                      </p:cBhvr>
                                      <p:to>
                                        <p:strVal val="visible"/>
                                      </p:to>
                                    </p:set>
                                    <p:animEffect transition="in" filter="box(in)">
                                      <p:cBhvr>
                                        <p:cTn id="12" dur="500"/>
                                        <p:tgtEl>
                                          <p:spTgt spid="2355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3555">
                                            <p:txEl>
                                              <p:pRg st="3" end="3"/>
                                            </p:txEl>
                                          </p:spTgt>
                                        </p:tgtEl>
                                        <p:attrNameLst>
                                          <p:attrName>style.visibility</p:attrName>
                                        </p:attrNameLst>
                                      </p:cBhvr>
                                      <p:to>
                                        <p:strVal val="visible"/>
                                      </p:to>
                                    </p:set>
                                    <p:animEffect transition="in" filter="box(in)">
                                      <p:cBhvr>
                                        <p:cTn id="17" dur="500"/>
                                        <p:tgtEl>
                                          <p:spTgt spid="2355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3555">
                                            <p:txEl>
                                              <p:pRg st="4" end="4"/>
                                            </p:txEl>
                                          </p:spTgt>
                                        </p:tgtEl>
                                        <p:attrNameLst>
                                          <p:attrName>style.visibility</p:attrName>
                                        </p:attrNameLst>
                                      </p:cBhvr>
                                      <p:to>
                                        <p:strVal val="visible"/>
                                      </p:to>
                                    </p:set>
                                    <p:animEffect transition="in" filter="box(in)">
                                      <p:cBhvr>
                                        <p:cTn id="22" dur="500"/>
                                        <p:tgtEl>
                                          <p:spTgt spid="2355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3. Provera proknjiženih knjigovodstvenih promena i iskazivanje PDV-a</a:t>
            </a:r>
            <a:endParaRPr lang="en-US" altLang="sr-Latn-RS" sz="3200" dirty="0" smtClean="0">
              <a:latin typeface="Times New Roman" pitchFamily="18" charset="0"/>
              <a:cs typeface="Times New Roman" pitchFamily="18" charset="0"/>
            </a:endParaRPr>
          </a:p>
        </p:txBody>
      </p:sp>
      <p:sp>
        <p:nvSpPr>
          <p:cNvPr id="24579" name="Rectangle 3"/>
          <p:cNvSpPr>
            <a:spLocks noGrp="1"/>
          </p:cNvSpPr>
          <p:nvPr>
            <p:ph idx="1"/>
          </p:nvPr>
        </p:nvSpPr>
        <p:spPr/>
        <p:txBody>
          <a:bodyPr/>
          <a:lstStyle/>
          <a:p>
            <a:pPr eaLnBrk="1" hangingPunct="1">
              <a:lnSpc>
                <a:spcPct val="90000"/>
              </a:lnSpc>
            </a:pPr>
            <a:r>
              <a:rPr lang="sr-Latn-CS" altLang="sr-Latn-RS" sz="2400" dirty="0" smtClean="0">
                <a:solidFill>
                  <a:srgbClr val="EF2130"/>
                </a:solidFill>
                <a:latin typeface="Times New Roman" pitchFamily="18" charset="0"/>
                <a:cs typeface="Times New Roman" pitchFamily="18" charset="0"/>
              </a:rPr>
              <a:t>Provera evidencije o PDV</a:t>
            </a:r>
            <a:r>
              <a:rPr lang="sr-Latn-CS" altLang="sr-Latn-RS" sz="2400" dirty="0" smtClean="0">
                <a:solidFill>
                  <a:schemeClr val="accent2"/>
                </a:solidFill>
                <a:latin typeface="Times New Roman" pitchFamily="18" charset="0"/>
                <a:cs typeface="Times New Roman" pitchFamily="18" charset="0"/>
              </a:rPr>
              <a:t> </a:t>
            </a:r>
            <a:r>
              <a:rPr lang="sr-Latn-CS" altLang="sr-Latn-RS" sz="2400" dirty="0" smtClean="0">
                <a:latin typeface="Times New Roman" pitchFamily="18" charset="0"/>
                <a:cs typeface="Times New Roman" pitchFamily="18" charset="0"/>
              </a:rPr>
              <a:t>je aktivnost koja podrazumeva usaglašavanje knjigovodstvene evidencije sa knjigom ulaznih i izlaznih računa. Osim toga vrši se provera svih poreskih prijava PDV i ispravka srazmernog poreskog odbitka u poslednjem poreskom periodu .</a:t>
            </a:r>
          </a:p>
          <a:p>
            <a:pPr eaLnBrk="1" hangingPunct="1">
              <a:lnSpc>
                <a:spcPct val="90000"/>
              </a:lnSpc>
            </a:pPr>
            <a:r>
              <a:rPr lang="sr-Latn-CS" altLang="sr-Latn-RS" sz="2400" dirty="0" smtClean="0">
                <a:solidFill>
                  <a:srgbClr val="EF2130"/>
                </a:solidFill>
                <a:latin typeface="Times New Roman" pitchFamily="18" charset="0"/>
                <a:cs typeface="Times New Roman" pitchFamily="18" charset="0"/>
              </a:rPr>
              <a:t>Na kraju godine</a:t>
            </a:r>
            <a:r>
              <a:rPr lang="sr-Latn-CS" altLang="sr-Latn-RS" sz="2400" dirty="0" smtClean="0">
                <a:latin typeface="Times New Roman" pitchFamily="18" charset="0"/>
                <a:cs typeface="Times New Roman" pitchFamily="18" charset="0"/>
              </a:rPr>
              <a:t> mogu se pojaviti u vezi sa PDV dve situacije:</a:t>
            </a:r>
          </a:p>
          <a:p>
            <a:pPr lvl="1" eaLnBrk="1" hangingPunct="1">
              <a:lnSpc>
                <a:spcPct val="90000"/>
              </a:lnSpc>
            </a:pPr>
            <a:r>
              <a:rPr lang="sr-Latn-CS" altLang="sr-Latn-RS" sz="2000" dirty="0" smtClean="0">
                <a:solidFill>
                  <a:srgbClr val="EF2130"/>
                </a:solidFill>
                <a:latin typeface="Times New Roman" pitchFamily="18" charset="0"/>
                <a:cs typeface="Times New Roman" pitchFamily="18" charset="0"/>
              </a:rPr>
              <a:t>Prethodni PDV</a:t>
            </a:r>
            <a:r>
              <a:rPr lang="sr-Latn-CS" altLang="sr-Latn-RS" sz="2000" dirty="0" smtClean="0">
                <a:latin typeface="Times New Roman" pitchFamily="18" charset="0"/>
                <a:cs typeface="Times New Roman" pitchFamily="18" charset="0"/>
              </a:rPr>
              <a:t> u okviru konta 123960 </a:t>
            </a:r>
            <a:r>
              <a:rPr lang="sr-Latn-CS" altLang="sr-Latn-RS" sz="2000" b="1" dirty="0" smtClean="0">
                <a:latin typeface="Times New Roman" pitchFamily="18" charset="0"/>
                <a:cs typeface="Times New Roman" pitchFamily="18" charset="0"/>
              </a:rPr>
              <a:t>je veći od obaveze za PDV</a:t>
            </a:r>
            <a:r>
              <a:rPr lang="sr-Latn-CS" altLang="sr-Latn-RS" sz="2000" dirty="0" smtClean="0">
                <a:latin typeface="Times New Roman" pitchFamily="18" charset="0"/>
                <a:cs typeface="Times New Roman" pitchFamily="18" charset="0"/>
              </a:rPr>
              <a:t> iskazan u okviru konta 245240. Ovde će biti knjiženje 245240, 123969 – Potraživanje za više plaćeni PDV / 123960 (opšta stopa, posebna stopa)</a:t>
            </a:r>
          </a:p>
          <a:p>
            <a:pPr lvl="1" eaLnBrk="1" hangingPunct="1">
              <a:lnSpc>
                <a:spcPct val="90000"/>
              </a:lnSpc>
            </a:pPr>
            <a:r>
              <a:rPr lang="sr-Latn-CS" altLang="sr-Latn-RS" sz="2000" dirty="0" smtClean="0">
                <a:solidFill>
                  <a:srgbClr val="EF2130"/>
                </a:solidFill>
                <a:latin typeface="Times New Roman" pitchFamily="18" charset="0"/>
                <a:cs typeface="Times New Roman" pitchFamily="18" charset="0"/>
              </a:rPr>
              <a:t>Prethodni PDV</a:t>
            </a:r>
            <a:r>
              <a:rPr lang="sr-Latn-CS" altLang="sr-Latn-RS" sz="2000" dirty="0" smtClean="0">
                <a:solidFill>
                  <a:schemeClr val="accent2"/>
                </a:solidFill>
                <a:latin typeface="Times New Roman" pitchFamily="18" charset="0"/>
                <a:cs typeface="Times New Roman" pitchFamily="18" charset="0"/>
              </a:rPr>
              <a:t> </a:t>
            </a:r>
            <a:r>
              <a:rPr lang="sr-Latn-CS" altLang="sr-Latn-RS" sz="2000" dirty="0" smtClean="0">
                <a:latin typeface="Times New Roman" pitchFamily="18" charset="0"/>
                <a:cs typeface="Times New Roman" pitchFamily="18" charset="0"/>
              </a:rPr>
              <a:t>u okviru konta 123960 </a:t>
            </a:r>
            <a:r>
              <a:rPr lang="sr-Latn-CS" altLang="sr-Latn-RS" sz="2000" b="1" dirty="0" smtClean="0">
                <a:latin typeface="Times New Roman" pitchFamily="18" charset="0"/>
                <a:cs typeface="Times New Roman" pitchFamily="18" charset="0"/>
              </a:rPr>
              <a:t>je manji od obaveze za PDV </a:t>
            </a:r>
            <a:r>
              <a:rPr lang="sr-Latn-CS" altLang="sr-Latn-RS" sz="2000" dirty="0" smtClean="0">
                <a:latin typeface="Times New Roman" pitchFamily="18" charset="0"/>
                <a:cs typeface="Times New Roman" pitchFamily="18" charset="0"/>
              </a:rPr>
              <a:t>iskazan u okviru konta 245240. Ovde će biti knjiženje tako da duguje 245240, a potražuje konto 123960 i 245249 – Obaveza za PDV po osnovu razlike obračunatog PDV i prethodnog poreza.</a:t>
            </a:r>
            <a:endParaRPr lang="en-US" altLang="sr-Latn-RS" sz="2000" dirty="0" smtClean="0">
              <a:latin typeface="Times New Roman" pitchFamily="18" charset="0"/>
              <a:cs typeface="Times New Roman" pitchFamily="18" charset="0"/>
            </a:endParaRPr>
          </a:p>
        </p:txBody>
      </p:sp>
      <p:sp>
        <p:nvSpPr>
          <p:cNvPr id="1843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DCEDC8B7-8D5F-4F27-BF5A-712FF88E51AC}" type="slidenum">
              <a:rPr lang="sr-Latn-RS" altLang="en-US" smtClean="0">
                <a:solidFill>
                  <a:srgbClr val="898989"/>
                </a:solidFill>
                <a:latin typeface="Calibri" pitchFamily="34" charset="0"/>
              </a:rPr>
              <a:pPr/>
              <a:t>24</a:t>
            </a:fld>
            <a:endParaRPr lang="sr-Latn-RS" altLang="en-US" smtClean="0">
              <a:solidFill>
                <a:srgbClr val="898989"/>
              </a:solidFill>
              <a:latin typeface="Calibri" pitchFamily="34" charset="0"/>
            </a:endParaRPr>
          </a:p>
        </p:txBody>
      </p:sp>
      <p:sp>
        <p:nvSpPr>
          <p:cNvPr id="18438" name="AutoShape 4"/>
          <p:cNvSpPr>
            <a:spLocks noChangeArrowheads="1"/>
          </p:cNvSpPr>
          <p:nvPr/>
        </p:nvSpPr>
        <p:spPr bwMode="auto">
          <a:xfrm>
            <a:off x="5148263" y="6021388"/>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251520" y="18864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111313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box(in)">
                                      <p:cBhvr>
                                        <p:cTn id="7" dur="500"/>
                                        <p:tgtEl>
                                          <p:spTgt spid="24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box(in)">
                                      <p:cBhvr>
                                        <p:cTn id="12" dur="500"/>
                                        <p:tgtEl>
                                          <p:spTgt spid="245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4579">
                                            <p:txEl>
                                              <p:pRg st="2" end="2"/>
                                            </p:txEl>
                                          </p:spTgt>
                                        </p:tgtEl>
                                        <p:attrNameLst>
                                          <p:attrName>style.visibility</p:attrName>
                                        </p:attrNameLst>
                                      </p:cBhvr>
                                      <p:to>
                                        <p:strVal val="visible"/>
                                      </p:to>
                                    </p:set>
                                    <p:animEffect transition="in" filter="box(in)">
                                      <p:cBhvr>
                                        <p:cTn id="17" dur="500"/>
                                        <p:tgtEl>
                                          <p:spTgt spid="2457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4579">
                                            <p:txEl>
                                              <p:pRg st="3" end="3"/>
                                            </p:txEl>
                                          </p:spTgt>
                                        </p:tgtEl>
                                        <p:attrNameLst>
                                          <p:attrName>style.visibility</p:attrName>
                                        </p:attrNameLst>
                                      </p:cBhvr>
                                      <p:to>
                                        <p:strVal val="visible"/>
                                      </p:to>
                                    </p:set>
                                    <p:animEffect transition="in" filter="box(in)">
                                      <p:cBhvr>
                                        <p:cTn id="22" dur="500"/>
                                        <p:tgtEl>
                                          <p:spTgt spid="245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8645"/>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3. Provera proknjiženih knjigovodstvenih promena i iskazivanje PDV-a</a:t>
            </a:r>
            <a:endParaRPr lang="en-US" altLang="sr-Latn-RS" sz="3200" dirty="0" smtClean="0">
              <a:latin typeface="Times New Roman" pitchFamily="18" charset="0"/>
              <a:cs typeface="Times New Roman" pitchFamily="18" charset="0"/>
            </a:endParaRPr>
          </a:p>
        </p:txBody>
      </p:sp>
      <p:sp>
        <p:nvSpPr>
          <p:cNvPr id="25603" name="Rectangle 3"/>
          <p:cNvSpPr>
            <a:spLocks noGrp="1"/>
          </p:cNvSpPr>
          <p:nvPr>
            <p:ph idx="1"/>
          </p:nvPr>
        </p:nvSpPr>
        <p:spPr/>
        <p:txBody>
          <a:bodyPr/>
          <a:lstStyle/>
          <a:p>
            <a:pPr eaLnBrk="1" hangingPunct="1">
              <a:lnSpc>
                <a:spcPct val="80000"/>
              </a:lnSpc>
            </a:pPr>
            <a:r>
              <a:rPr lang="sr-Latn-CS" altLang="sr-Latn-RS" sz="2400" dirty="0" smtClean="0">
                <a:solidFill>
                  <a:srgbClr val="EF2130"/>
                </a:solidFill>
                <a:latin typeface="Times New Roman" pitchFamily="18" charset="0"/>
                <a:cs typeface="Times New Roman" pitchFamily="18" charset="0"/>
              </a:rPr>
              <a:t>Iskazivanje PDV u nerealizovanim potraživanjima i obavezama na kraju obračunskog perioda</a:t>
            </a:r>
          </a:p>
          <a:p>
            <a:pPr lvl="1" eaLnBrk="1" hangingPunct="1">
              <a:lnSpc>
                <a:spcPct val="80000"/>
              </a:lnSpc>
            </a:pPr>
            <a:r>
              <a:rPr lang="sr-Latn-CS" altLang="sr-Latn-RS" sz="2400" dirty="0" smtClean="0">
                <a:latin typeface="Times New Roman" pitchFamily="18" charset="0"/>
                <a:cs typeface="Times New Roman" pitchFamily="18" charset="0"/>
              </a:rPr>
              <a:t>Kod nenaplaćenog potraživanja u kojem je bila i obaveza za PDV, ta obaveza za PDV izmirena je iz nekih drugih izvora finansijske imovine. To znači da će plaćeni iznos obaveze za PDV teretiti konto </a:t>
            </a:r>
            <a:r>
              <a:rPr lang="sr-Latn-CS" altLang="sr-Latn-RS" sz="2400" b="1" dirty="0" smtClean="0">
                <a:latin typeface="Times New Roman" pitchFamily="18" charset="0"/>
                <a:cs typeface="Times New Roman" pitchFamily="18" charset="0"/>
              </a:rPr>
              <a:t>482191-</a:t>
            </a:r>
            <a:r>
              <a:rPr lang="sr-Latn-CS" altLang="sr-Latn-RS" sz="2400" b="1" i="1" dirty="0" smtClean="0">
                <a:latin typeface="Times New Roman" pitchFamily="18" charset="0"/>
                <a:cs typeface="Times New Roman" pitchFamily="18" charset="0"/>
              </a:rPr>
              <a:t>Ostali porezi. </a:t>
            </a:r>
            <a:r>
              <a:rPr lang="sr-Latn-CS" altLang="sr-Latn-RS" sz="2400" dirty="0" smtClean="0">
                <a:latin typeface="Times New Roman" pitchFamily="18" charset="0"/>
                <a:cs typeface="Times New Roman" pitchFamily="18" charset="0"/>
              </a:rPr>
              <a:t>U 2016. godini kada se naplati potraživanje, takav priliv imaće karakter mešovitih i neodređenih prihoda i knjižiće se u korist odgovarajućeg subanalitičkog konta u okviru sintetičkog konta 745100. Ova situacija u 2015. godini uticaće na smanjenje rezultata poslovanja a u 2016. godini  imaće odraz na povećanje rezultata poslovanja.</a:t>
            </a:r>
          </a:p>
        </p:txBody>
      </p:sp>
      <p:sp>
        <p:nvSpPr>
          <p:cNvPr id="1946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AAE7DACD-3D57-4CA1-A069-117A43720D72}" type="slidenum">
              <a:rPr lang="sr-Latn-RS" altLang="en-US" smtClean="0">
                <a:solidFill>
                  <a:srgbClr val="898989"/>
                </a:solidFill>
                <a:latin typeface="Calibri" pitchFamily="34" charset="0"/>
              </a:rPr>
              <a:pPr/>
              <a:t>25</a:t>
            </a:fld>
            <a:endParaRPr lang="sr-Latn-RS" altLang="en-US" smtClean="0">
              <a:solidFill>
                <a:srgbClr val="898989"/>
              </a:solidFill>
              <a:latin typeface="Calibri" pitchFamily="34" charset="0"/>
            </a:endParaRPr>
          </a:p>
        </p:txBody>
      </p:sp>
      <p:sp>
        <p:nvSpPr>
          <p:cNvPr id="19462" name="AutoShape 4"/>
          <p:cNvSpPr>
            <a:spLocks noChangeArrowheads="1"/>
          </p:cNvSpPr>
          <p:nvPr/>
        </p:nvSpPr>
        <p:spPr bwMode="auto">
          <a:xfrm>
            <a:off x="7092950" y="5734050"/>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251520" y="26064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848665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box(in)">
                                      <p:cBhvr>
                                        <p:cTn id="7" dur="5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box(in)">
                                      <p:cBhvr>
                                        <p:cTn id="12" dur="500"/>
                                        <p:tgtEl>
                                          <p:spTgt spid="256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0"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3. Provera proknjiženih knjigovodstvenih promena i iskazivanje PDV-a</a:t>
            </a:r>
            <a:endParaRPr lang="en-US" altLang="sr-Latn-RS" sz="3200" dirty="0" smtClean="0">
              <a:latin typeface="Times New Roman" pitchFamily="18" charset="0"/>
              <a:cs typeface="Times New Roman" pitchFamily="18" charset="0"/>
            </a:endParaRPr>
          </a:p>
        </p:txBody>
      </p:sp>
      <p:sp>
        <p:nvSpPr>
          <p:cNvPr id="43011" name="Rectangle 3"/>
          <p:cNvSpPr>
            <a:spLocks noGrp="1"/>
          </p:cNvSpPr>
          <p:nvPr>
            <p:ph idx="1"/>
          </p:nvPr>
        </p:nvSpPr>
        <p:spPr/>
        <p:txBody>
          <a:bodyPr>
            <a:noAutofit/>
          </a:bodyPr>
          <a:lstStyle/>
          <a:p>
            <a:pPr lvl="1" eaLnBrk="1" hangingPunct="1">
              <a:lnSpc>
                <a:spcPct val="70000"/>
              </a:lnSpc>
            </a:pPr>
            <a:r>
              <a:rPr lang="sr-Latn-CS" altLang="sr-Latn-RS" sz="2400" dirty="0" smtClean="0">
                <a:latin typeface="Times New Roman" pitchFamily="18" charset="0"/>
                <a:cs typeface="Times New Roman" pitchFamily="18" charset="0"/>
              </a:rPr>
              <a:t>Ukoliko se obaveza za pdv plaća sa podračuna za izvršenje budžeta </a:t>
            </a:r>
            <a:r>
              <a:rPr lang="sr-Latn-CS" altLang="sr-Latn-RS" sz="2400" dirty="0" smtClean="0">
                <a:solidFill>
                  <a:srgbClr val="EF2130"/>
                </a:solidFill>
                <a:latin typeface="Times New Roman" pitchFamily="18" charset="0"/>
                <a:cs typeface="Times New Roman" pitchFamily="18" charset="0"/>
              </a:rPr>
              <a:t>(kbs ima samo evidencioni račun)</a:t>
            </a:r>
            <a:r>
              <a:rPr lang="sr-Latn-CS" altLang="sr-Latn-RS" sz="2400" dirty="0" smtClean="0">
                <a:latin typeface="Times New Roman" pitchFamily="18" charset="0"/>
                <a:cs typeface="Times New Roman" pitchFamily="18" charset="0"/>
              </a:rPr>
              <a:t> i ako je aproprijacijama utvrđena obaveza za PDV u budžetu, tada plaćanje obaveze za PDV u vezi sa potraživanjem koje nije naplaćeno do kraja budžetske godine, ne bi imalo uticaja na rezultat zato što se iz budžetskih sredstava plaća obaveza za PDV (121112/79111 i 482191/121112, 245240/254111)</a:t>
            </a:r>
          </a:p>
          <a:p>
            <a:pPr lvl="1" eaLnBrk="1" hangingPunct="1">
              <a:lnSpc>
                <a:spcPct val="70000"/>
              </a:lnSpc>
            </a:pPr>
            <a:r>
              <a:rPr lang="sr-Latn-CS" altLang="sr-Latn-RS" sz="2400" dirty="0" smtClean="0">
                <a:latin typeface="Times New Roman" pitchFamily="18" charset="0"/>
                <a:cs typeface="Times New Roman" pitchFamily="18" charset="0"/>
              </a:rPr>
              <a:t>Kod </a:t>
            </a:r>
            <a:r>
              <a:rPr lang="sr-Latn-CS" altLang="sr-Latn-RS" sz="2400" dirty="0" smtClean="0">
                <a:solidFill>
                  <a:srgbClr val="EF2130"/>
                </a:solidFill>
                <a:latin typeface="Times New Roman" pitchFamily="18" charset="0"/>
                <a:cs typeface="Times New Roman" pitchFamily="18" charset="0"/>
              </a:rPr>
              <a:t>neplaćene obaveze prema dobavljaču</a:t>
            </a:r>
            <a:r>
              <a:rPr lang="sr-Latn-CS" altLang="sr-Latn-RS" sz="2400" dirty="0" smtClean="0">
                <a:latin typeface="Times New Roman" pitchFamily="18" charset="0"/>
                <a:cs typeface="Times New Roman" pitchFamily="18" charset="0"/>
              </a:rPr>
              <a:t> u kojoj je sadržan i prethodni PDV na kraju 31. 12. 2015. treba izvršiti preknjižavanje tako da duguje </a:t>
            </a:r>
            <a:r>
              <a:rPr lang="sr-Latn-CS" altLang="sr-Latn-RS" sz="2400" b="1" dirty="0" smtClean="0">
                <a:latin typeface="Times New Roman" pitchFamily="18" charset="0"/>
                <a:cs typeface="Times New Roman" pitchFamily="18" charset="0"/>
              </a:rPr>
              <a:t>131211-</a:t>
            </a:r>
            <a:r>
              <a:rPr lang="sr-Latn-CS" altLang="sr-Latn-RS" sz="2400" b="1" i="1" dirty="0" smtClean="0">
                <a:latin typeface="Times New Roman" pitchFamily="18" charset="0"/>
                <a:cs typeface="Times New Roman" pitchFamily="18" charset="0"/>
              </a:rPr>
              <a:t> Obračunati neplaćeni rashodi </a:t>
            </a:r>
            <a:r>
              <a:rPr lang="sr-Latn-CS" altLang="sr-Latn-RS" sz="2400" b="1" dirty="0" smtClean="0">
                <a:latin typeface="Times New Roman" pitchFamily="18" charset="0"/>
                <a:cs typeface="Times New Roman" pitchFamily="18" charset="0"/>
              </a:rPr>
              <a:t> i 131312 – </a:t>
            </a:r>
            <a:r>
              <a:rPr lang="sr-Latn-CS" altLang="sr-Latn-RS" sz="2400" b="1" i="1" dirty="0" smtClean="0">
                <a:latin typeface="Times New Roman" pitchFamily="18" charset="0"/>
                <a:cs typeface="Times New Roman" pitchFamily="18" charset="0"/>
              </a:rPr>
              <a:t>Ostala AVR, </a:t>
            </a:r>
            <a:r>
              <a:rPr lang="sr-Latn-CS" altLang="sr-Latn-RS" sz="2400" dirty="0" smtClean="0">
                <a:latin typeface="Times New Roman" pitchFamily="18" charset="0"/>
                <a:cs typeface="Times New Roman" pitchFamily="18" charset="0"/>
              </a:rPr>
              <a:t>a potraživaće konta klase  4 ili 5 i konto 123960 za prethodni PDV. U 2016. godini kada se izvrši plaćanje dobavljaču, takav odliv knjižiće se tako da duguje 252111 a potražuje 121112 za ukupni iznos obaveze. Istovremeno dugovaće konta klase 4 i 5 i za prethodni PDV konto 123960 a potraživaće konto 131211 i 131312. Ova situacija </a:t>
            </a:r>
            <a:r>
              <a:rPr lang="sr-Latn-CS" altLang="sr-Latn-RS" sz="2400" dirty="0" smtClean="0">
                <a:solidFill>
                  <a:srgbClr val="EF2130"/>
                </a:solidFill>
                <a:latin typeface="Times New Roman" pitchFamily="18" charset="0"/>
                <a:cs typeface="Times New Roman" pitchFamily="18" charset="0"/>
              </a:rPr>
              <a:t>u 2015. godini</a:t>
            </a:r>
            <a:r>
              <a:rPr lang="sr-Latn-CS" altLang="sr-Latn-RS" sz="2400" dirty="0" smtClean="0">
                <a:latin typeface="Times New Roman" pitchFamily="18" charset="0"/>
                <a:cs typeface="Times New Roman" pitchFamily="18" charset="0"/>
              </a:rPr>
              <a:t> uticaće </a:t>
            </a:r>
            <a:r>
              <a:rPr lang="sr-Latn-CS" altLang="sr-Latn-RS" sz="2400" dirty="0" smtClean="0">
                <a:solidFill>
                  <a:srgbClr val="EF2130"/>
                </a:solidFill>
                <a:latin typeface="Times New Roman" pitchFamily="18" charset="0"/>
                <a:cs typeface="Times New Roman" pitchFamily="18" charset="0"/>
              </a:rPr>
              <a:t>na povećanje</a:t>
            </a:r>
            <a:r>
              <a:rPr lang="sr-Latn-CS" altLang="sr-Latn-RS" sz="2400" dirty="0" smtClean="0">
                <a:latin typeface="Times New Roman" pitchFamily="18" charset="0"/>
                <a:cs typeface="Times New Roman" pitchFamily="18" charset="0"/>
              </a:rPr>
              <a:t> rezultata  poslovanja </a:t>
            </a:r>
            <a:r>
              <a:rPr lang="sr-Latn-CS" altLang="sr-Latn-RS" sz="2400" dirty="0" smtClean="0">
                <a:solidFill>
                  <a:srgbClr val="EF2130"/>
                </a:solidFill>
                <a:latin typeface="Times New Roman" pitchFamily="18" charset="0"/>
                <a:cs typeface="Times New Roman" pitchFamily="18" charset="0"/>
              </a:rPr>
              <a:t>dok će u 2016</a:t>
            </a:r>
            <a:r>
              <a:rPr lang="sr-Latn-CS" altLang="sr-Latn-RS" sz="2400" dirty="0" smtClean="0">
                <a:latin typeface="Times New Roman" pitchFamily="18" charset="0"/>
                <a:cs typeface="Times New Roman" pitchFamily="18" charset="0"/>
              </a:rPr>
              <a:t>. uticati </a:t>
            </a:r>
            <a:r>
              <a:rPr lang="sr-Latn-CS" altLang="sr-Latn-RS" sz="2400" dirty="0" smtClean="0">
                <a:solidFill>
                  <a:srgbClr val="EF2130"/>
                </a:solidFill>
                <a:latin typeface="Times New Roman" pitchFamily="18" charset="0"/>
                <a:cs typeface="Times New Roman" pitchFamily="18" charset="0"/>
              </a:rPr>
              <a:t>na smanjenje</a:t>
            </a:r>
            <a:r>
              <a:rPr lang="sr-Latn-CS" altLang="sr-Latn-RS" sz="2400" dirty="0" smtClean="0">
                <a:latin typeface="Times New Roman" pitchFamily="18" charset="0"/>
                <a:cs typeface="Times New Roman" pitchFamily="18" charset="0"/>
              </a:rPr>
              <a:t> rezultata poslovanja</a:t>
            </a:r>
            <a:endParaRPr lang="en-US" altLang="sr-Latn-RS" sz="2400" dirty="0" smtClean="0">
              <a:latin typeface="Times New Roman" pitchFamily="18" charset="0"/>
              <a:cs typeface="Times New Roman" pitchFamily="18" charset="0"/>
            </a:endParaRPr>
          </a:p>
        </p:txBody>
      </p:sp>
      <p:sp>
        <p:nvSpPr>
          <p:cNvPr id="2048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26561830-090C-40CD-8215-FA15AB0DCD15}" type="slidenum">
              <a:rPr lang="sr-Latn-RS" altLang="en-US" smtClean="0">
                <a:solidFill>
                  <a:srgbClr val="898989"/>
                </a:solidFill>
                <a:latin typeface="Calibri" pitchFamily="34" charset="0"/>
              </a:rPr>
              <a:pPr/>
              <a:t>26</a:t>
            </a:fld>
            <a:endParaRPr lang="sr-Latn-RS" altLang="en-US" smtClean="0">
              <a:solidFill>
                <a:srgbClr val="898989"/>
              </a:solidFill>
              <a:latin typeface="Calibri" pitchFamily="34" charset="0"/>
            </a:endParaRPr>
          </a:p>
        </p:txBody>
      </p:sp>
      <p:sp>
        <p:nvSpPr>
          <p:cNvPr id="2" name="U-Turn Arrow 1"/>
          <p:cNvSpPr/>
          <p:nvPr/>
        </p:nvSpPr>
        <p:spPr>
          <a:xfrm>
            <a:off x="251520" y="26064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408368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Effect transition="in" filter="box(in)">
                                      <p:cBhvr>
                                        <p:cTn id="7" dur="500"/>
                                        <p:tgtEl>
                                          <p:spTgt spid="430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3011">
                                            <p:txEl>
                                              <p:pRg st="0" end="0"/>
                                            </p:txEl>
                                          </p:spTgt>
                                        </p:tgtEl>
                                        <p:attrNameLst>
                                          <p:attrName>style.visibility</p:attrName>
                                        </p:attrNameLst>
                                      </p:cBhvr>
                                      <p:to>
                                        <p:strVal val="visible"/>
                                      </p:to>
                                    </p:set>
                                    <p:animEffect transition="in" filter="box(in)">
                                      <p:cBhvr>
                                        <p:cTn id="12" dur="500"/>
                                        <p:tgtEl>
                                          <p:spTgt spid="430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3011">
                                            <p:txEl>
                                              <p:pRg st="1" end="1"/>
                                            </p:txEl>
                                          </p:spTgt>
                                        </p:tgtEl>
                                        <p:attrNameLst>
                                          <p:attrName>style.visibility</p:attrName>
                                        </p:attrNameLst>
                                      </p:cBhvr>
                                      <p:to>
                                        <p:strVal val="visible"/>
                                      </p:to>
                                    </p:set>
                                    <p:animEffect transition="in" filter="box(in)">
                                      <p:cBhvr>
                                        <p:cTn id="17" dur="500"/>
                                        <p:tgtEl>
                                          <p:spTgt spid="430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2"/>
          <p:cNvSpPr>
            <a:spLocks noGrp="1"/>
          </p:cNvSpPr>
          <p:nvPr>
            <p:ph type="title"/>
          </p:nvPr>
        </p:nvSpPr>
        <p:spPr/>
        <p:txBody>
          <a:bodyPr/>
          <a:lstStyle/>
          <a:p>
            <a:pPr eaLnBrk="1" hangingPunct="1"/>
            <a:r>
              <a:rPr lang="sr-Latn-CS" altLang="sr-Latn-RS" sz="2800" dirty="0" smtClean="0">
                <a:latin typeface="Times New Roman" pitchFamily="18" charset="0"/>
                <a:cs typeface="Times New Roman" pitchFamily="18" charset="0"/>
              </a:rPr>
              <a:t>4. Svođenje knjigovodstvenog stanja imovine i obaveza na stanje po popisu na dan 31.12. 2015.</a:t>
            </a:r>
            <a:endParaRPr lang="en-US" altLang="sr-Latn-RS" sz="2800" dirty="0" smtClean="0">
              <a:latin typeface="Times New Roman" pitchFamily="18" charset="0"/>
              <a:cs typeface="Times New Roman" pitchFamily="18" charset="0"/>
            </a:endParaRPr>
          </a:p>
        </p:txBody>
      </p:sp>
      <p:sp>
        <p:nvSpPr>
          <p:cNvPr id="26627" name="Rectangle 3"/>
          <p:cNvSpPr>
            <a:spLocks noGrp="1"/>
          </p:cNvSpPr>
          <p:nvPr>
            <p:ph idx="1"/>
          </p:nvPr>
        </p:nvSpPr>
        <p:spPr/>
        <p:txBody>
          <a:bodyPr>
            <a:normAutofit/>
          </a:bodyPr>
          <a:lstStyle/>
          <a:p>
            <a:pPr eaLnBrk="1" hangingPunct="1">
              <a:lnSpc>
                <a:spcPct val="80000"/>
              </a:lnSpc>
            </a:pPr>
            <a:r>
              <a:rPr lang="sr-Latn-CS" altLang="sr-Latn-RS" sz="2000" dirty="0" smtClean="0">
                <a:latin typeface="Times New Roman" pitchFamily="18" charset="0"/>
                <a:cs typeface="Times New Roman" pitchFamily="18" charset="0"/>
              </a:rPr>
              <a:t>Cilj popisivanja imovine i obaveza je da se knjigovodstveno stanje svede na stanje po popisu. Pri tome imamo dve situacije: </a:t>
            </a:r>
          </a:p>
          <a:p>
            <a:pPr lvl="1" eaLnBrk="1" hangingPunct="1">
              <a:lnSpc>
                <a:spcPct val="80000"/>
              </a:lnSpc>
            </a:pPr>
            <a:r>
              <a:rPr lang="sr-Latn-CS" altLang="sr-Latn-RS" sz="2000" dirty="0" smtClean="0">
                <a:latin typeface="Times New Roman" pitchFamily="18" charset="0"/>
                <a:cs typeface="Times New Roman" pitchFamily="18" charset="0"/>
              </a:rPr>
              <a:t>da je knjigovodstveno stanje </a:t>
            </a:r>
            <a:r>
              <a:rPr lang="sr-Latn-CS" altLang="sr-Latn-RS" sz="2000" b="1" dirty="0" smtClean="0">
                <a:latin typeface="Times New Roman" pitchFamily="18" charset="0"/>
                <a:cs typeface="Times New Roman" pitchFamily="18" charset="0"/>
              </a:rPr>
              <a:t>veće od stanja</a:t>
            </a:r>
            <a:r>
              <a:rPr lang="sr-Latn-CS" altLang="sr-Latn-RS" sz="2000" dirty="0" smtClean="0">
                <a:latin typeface="Times New Roman" pitchFamily="18" charset="0"/>
                <a:cs typeface="Times New Roman" pitchFamily="18" charset="0"/>
              </a:rPr>
              <a:t> po izvršenom popisu,</a:t>
            </a:r>
          </a:p>
          <a:p>
            <a:pPr lvl="1" eaLnBrk="1" hangingPunct="1">
              <a:lnSpc>
                <a:spcPct val="80000"/>
              </a:lnSpc>
            </a:pPr>
            <a:r>
              <a:rPr lang="sr-Latn-CS" altLang="sr-Latn-RS" sz="2000" dirty="0" smtClean="0">
                <a:latin typeface="Times New Roman" pitchFamily="18" charset="0"/>
                <a:cs typeface="Times New Roman" pitchFamily="18" charset="0"/>
              </a:rPr>
              <a:t>da je knjigovodstveno stanje </a:t>
            </a:r>
            <a:r>
              <a:rPr lang="sr-Latn-CS" altLang="sr-Latn-RS" sz="2000" b="1" dirty="0" smtClean="0">
                <a:latin typeface="Times New Roman" pitchFamily="18" charset="0"/>
                <a:cs typeface="Times New Roman" pitchFamily="18" charset="0"/>
              </a:rPr>
              <a:t>manje od stanja</a:t>
            </a:r>
            <a:r>
              <a:rPr lang="sr-Latn-CS" altLang="sr-Latn-RS" sz="2000" dirty="0" smtClean="0">
                <a:latin typeface="Times New Roman" pitchFamily="18" charset="0"/>
                <a:cs typeface="Times New Roman" pitchFamily="18" charset="0"/>
              </a:rPr>
              <a:t> po izvršenom popisu.</a:t>
            </a:r>
          </a:p>
          <a:p>
            <a:pPr eaLnBrk="1" hangingPunct="1">
              <a:lnSpc>
                <a:spcPct val="80000"/>
              </a:lnSpc>
            </a:pPr>
            <a:r>
              <a:rPr lang="sr-Latn-CS" altLang="sr-Latn-RS" sz="2000" dirty="0" smtClean="0">
                <a:latin typeface="Times New Roman" pitchFamily="18" charset="0"/>
                <a:cs typeface="Times New Roman" pitchFamily="18" charset="0"/>
              </a:rPr>
              <a:t>Prva situacija gde je veće stanje u knjigama nego po popisu ukazuje da je </a:t>
            </a:r>
            <a:r>
              <a:rPr lang="sr-Latn-CS" altLang="sr-Latn-RS" sz="2000" dirty="0" smtClean="0">
                <a:solidFill>
                  <a:srgbClr val="EF2130"/>
                </a:solidFill>
                <a:latin typeface="Times New Roman" pitchFamily="18" charset="0"/>
                <a:cs typeface="Times New Roman" pitchFamily="18" charset="0"/>
              </a:rPr>
              <a:t>utvrđen manjak na imovini</a:t>
            </a:r>
            <a:r>
              <a:rPr lang="sr-Latn-CS" altLang="sr-Latn-RS" sz="2000" dirty="0" smtClean="0">
                <a:solidFill>
                  <a:schemeClr val="accent2"/>
                </a:solidFill>
                <a:latin typeface="Times New Roman" pitchFamily="18" charset="0"/>
                <a:cs typeface="Times New Roman" pitchFamily="18" charset="0"/>
              </a:rPr>
              <a:t>, </a:t>
            </a:r>
            <a:r>
              <a:rPr lang="sr-Latn-CS" altLang="sr-Latn-RS" sz="2000" dirty="0" smtClean="0">
                <a:latin typeface="Times New Roman" pitchFamily="18" charset="0"/>
                <a:cs typeface="Times New Roman" pitchFamily="18" charset="0"/>
              </a:rPr>
              <a:t>za koji se tereti odgovorno lice ili KJS:</a:t>
            </a:r>
          </a:p>
          <a:p>
            <a:pPr lvl="1" eaLnBrk="1" hangingPunct="1">
              <a:lnSpc>
                <a:spcPct val="80000"/>
              </a:lnSpc>
            </a:pPr>
            <a:r>
              <a:rPr lang="sr-Latn-CS" altLang="sr-Latn-RS" sz="2000" dirty="0" smtClean="0">
                <a:latin typeface="Times New Roman" pitchFamily="18" charset="0"/>
                <a:cs typeface="Times New Roman" pitchFamily="18" charset="0"/>
              </a:rPr>
              <a:t>Ako se tereti odgovorno lice imamo stavove pod 31.12.: 3111112, 011229/011223 i 121444/291312 i 291919 (PDV). U 2016. kada se izvrši naplata manjka od odgovornog lica biće knjiženje 121112 /121444, 291312, 291919 / 821100, 245241.</a:t>
            </a:r>
          </a:p>
          <a:p>
            <a:pPr lvl="1" eaLnBrk="1" hangingPunct="1">
              <a:lnSpc>
                <a:spcPct val="80000"/>
              </a:lnSpc>
            </a:pPr>
            <a:r>
              <a:rPr lang="sr-Latn-CS" altLang="sr-Latn-RS" sz="2000" dirty="0" smtClean="0">
                <a:latin typeface="Times New Roman" pitchFamily="18" charset="0"/>
                <a:cs typeface="Times New Roman" pitchFamily="18" charset="0"/>
              </a:rPr>
              <a:t>Ako imamo manjak koji tereti KBS knjiženje pod 31.12 2015. biće 311112,011269/011261 i 321311/245245. </a:t>
            </a:r>
          </a:p>
          <a:p>
            <a:pPr eaLnBrk="1" hangingPunct="1">
              <a:lnSpc>
                <a:spcPct val="80000"/>
              </a:lnSpc>
            </a:pPr>
            <a:r>
              <a:rPr lang="sr-Latn-CS" altLang="sr-Latn-RS" sz="2000" dirty="0" smtClean="0">
                <a:latin typeface="Times New Roman" pitchFamily="18" charset="0"/>
                <a:cs typeface="Times New Roman" pitchFamily="18" charset="0"/>
              </a:rPr>
              <a:t>Druga situacija gde je manje stanje u knjigama nego po popisu ukazuje da je</a:t>
            </a:r>
            <a:r>
              <a:rPr lang="sr-Latn-CS" altLang="sr-Latn-RS" sz="2000" dirty="0" smtClean="0">
                <a:solidFill>
                  <a:schemeClr val="accent2"/>
                </a:solidFill>
                <a:latin typeface="Times New Roman" pitchFamily="18" charset="0"/>
                <a:cs typeface="Times New Roman" pitchFamily="18" charset="0"/>
              </a:rPr>
              <a:t> </a:t>
            </a:r>
            <a:r>
              <a:rPr lang="sr-Latn-CS" altLang="sr-Latn-RS" sz="2000" dirty="0" smtClean="0">
                <a:solidFill>
                  <a:srgbClr val="EF2130"/>
                </a:solidFill>
                <a:latin typeface="Times New Roman" pitchFamily="18" charset="0"/>
                <a:cs typeface="Times New Roman" pitchFamily="18" charset="0"/>
              </a:rPr>
              <a:t>utvrđen višak na imovini</a:t>
            </a:r>
            <a:r>
              <a:rPr lang="sr-Latn-CS" altLang="sr-Latn-RS" sz="2000" dirty="0" smtClean="0">
                <a:latin typeface="Times New Roman" pitchFamily="18" charset="0"/>
                <a:cs typeface="Times New Roman" pitchFamily="18" charset="0"/>
              </a:rPr>
              <a:t>, koji se knjiži pod 31. 12. 011221/ 011229, 311112</a:t>
            </a:r>
            <a:endParaRPr lang="en-US" altLang="sr-Latn-RS" sz="2000" dirty="0" smtClean="0">
              <a:latin typeface="Times New Roman" pitchFamily="18" charset="0"/>
              <a:cs typeface="Times New Roman" pitchFamily="18" charset="0"/>
            </a:endParaRPr>
          </a:p>
        </p:txBody>
      </p:sp>
      <p:sp>
        <p:nvSpPr>
          <p:cNvPr id="2150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1BBFBD1A-97F2-4B24-AF84-D43CB5461062}" type="slidenum">
              <a:rPr lang="sr-Latn-RS" altLang="en-US" smtClean="0">
                <a:solidFill>
                  <a:srgbClr val="898989"/>
                </a:solidFill>
                <a:latin typeface="Calibri" pitchFamily="34" charset="0"/>
              </a:rPr>
              <a:pPr/>
              <a:t>27</a:t>
            </a:fld>
            <a:endParaRPr lang="sr-Latn-RS" altLang="en-US" smtClean="0">
              <a:solidFill>
                <a:srgbClr val="898989"/>
              </a:solidFill>
              <a:latin typeface="Calibri" pitchFamily="34" charset="0"/>
            </a:endParaRPr>
          </a:p>
        </p:txBody>
      </p:sp>
      <p:sp>
        <p:nvSpPr>
          <p:cNvPr id="21510" name="AutoShape 4"/>
          <p:cNvSpPr>
            <a:spLocks noChangeArrowheads="1"/>
          </p:cNvSpPr>
          <p:nvPr/>
        </p:nvSpPr>
        <p:spPr bwMode="auto">
          <a:xfrm>
            <a:off x="6588125" y="5734050"/>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80528" y="-9939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16338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box(in)">
                                      <p:cBhvr>
                                        <p:cTn id="7" dur="500"/>
                                        <p:tgtEl>
                                          <p:spTgt spid="26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box(in)">
                                      <p:cBhvr>
                                        <p:cTn id="12" dur="500"/>
                                        <p:tgtEl>
                                          <p:spTgt spid="266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box(in)">
                                      <p:cBhvr>
                                        <p:cTn id="17" dur="500"/>
                                        <p:tgtEl>
                                          <p:spTgt spid="266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box(in)">
                                      <p:cBhvr>
                                        <p:cTn id="22" dur="500"/>
                                        <p:tgtEl>
                                          <p:spTgt spid="266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box(in)">
                                      <p:cBhvr>
                                        <p:cTn id="27" dur="500"/>
                                        <p:tgtEl>
                                          <p:spTgt spid="2662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26627">
                                            <p:txEl>
                                              <p:pRg st="5" end="5"/>
                                            </p:txEl>
                                          </p:spTgt>
                                        </p:tgtEl>
                                        <p:attrNameLst>
                                          <p:attrName>style.visibility</p:attrName>
                                        </p:attrNameLst>
                                      </p:cBhvr>
                                      <p:to>
                                        <p:strVal val="visible"/>
                                      </p:to>
                                    </p:set>
                                    <p:animEffect transition="in" filter="box(in)">
                                      <p:cBhvr>
                                        <p:cTn id="32" dur="500"/>
                                        <p:tgtEl>
                                          <p:spTgt spid="2662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26627">
                                            <p:txEl>
                                              <p:pRg st="6" end="6"/>
                                            </p:txEl>
                                          </p:spTgt>
                                        </p:tgtEl>
                                        <p:attrNameLst>
                                          <p:attrName>style.visibility</p:attrName>
                                        </p:attrNameLst>
                                      </p:cBhvr>
                                      <p:to>
                                        <p:strVal val="visible"/>
                                      </p:to>
                                    </p:set>
                                    <p:animEffect transition="in" filter="box(in)">
                                      <p:cBhvr>
                                        <p:cTn id="37" dur="500"/>
                                        <p:tgtEl>
                                          <p:spTgt spid="266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2"/>
          <p:cNvSpPr>
            <a:spLocks noGrp="1"/>
          </p:cNvSpPr>
          <p:nvPr>
            <p:ph type="title"/>
          </p:nvPr>
        </p:nvSpPr>
        <p:spPr/>
        <p:txBody>
          <a:bodyPr>
            <a:normAutofit fontScale="90000"/>
          </a:bodyPr>
          <a:lstStyle/>
          <a:p>
            <a:pPr eaLnBrk="1" hangingPunct="1"/>
            <a:r>
              <a:rPr lang="sr-Latn-CS" altLang="sr-Latn-RS" sz="2900" dirty="0" smtClean="0">
                <a:solidFill>
                  <a:srgbClr val="EF2130"/>
                </a:solidFill>
                <a:latin typeface="Times New Roman" pitchFamily="18" charset="0"/>
                <a:cs typeface="Times New Roman" pitchFamily="18" charset="0"/>
              </a:rPr>
              <a:t>4a</a:t>
            </a:r>
            <a:r>
              <a:rPr lang="sr-Latn-CS" altLang="sr-Latn-RS" sz="2900" dirty="0" smtClean="0">
                <a:latin typeface="Times New Roman" pitchFamily="18" charset="0"/>
                <a:cs typeface="Times New Roman" pitchFamily="18" charset="0"/>
              </a:rPr>
              <a:t>. Svođenje vrednosti imovine i obaveza u devizama na dinarsku protivvrednost po srednjem kursu NBS 31.12. 201</a:t>
            </a:r>
            <a:r>
              <a:rPr lang="en-US" altLang="sr-Latn-RS" sz="2900" dirty="0" smtClean="0">
                <a:latin typeface="Times New Roman" pitchFamily="18" charset="0"/>
                <a:cs typeface="Times New Roman" pitchFamily="18" charset="0"/>
              </a:rPr>
              <a:t>5</a:t>
            </a:r>
            <a:r>
              <a:rPr lang="sr-Latn-CS" altLang="sr-Latn-RS" sz="2900" dirty="0" smtClean="0">
                <a:latin typeface="Times New Roman" pitchFamily="18" charset="0"/>
                <a:cs typeface="Times New Roman" pitchFamily="18" charset="0"/>
              </a:rPr>
              <a:t>.</a:t>
            </a:r>
            <a:endParaRPr lang="en-US" altLang="sr-Latn-RS" sz="2900" dirty="0" smtClean="0">
              <a:latin typeface="Times New Roman" pitchFamily="18" charset="0"/>
              <a:cs typeface="Times New Roman" pitchFamily="18" charset="0"/>
            </a:endParaRPr>
          </a:p>
        </p:txBody>
      </p:sp>
      <p:sp>
        <p:nvSpPr>
          <p:cNvPr id="31747" name="Rectangle 3"/>
          <p:cNvSpPr>
            <a:spLocks noGrp="1"/>
          </p:cNvSpPr>
          <p:nvPr>
            <p:ph idx="1"/>
          </p:nvPr>
        </p:nvSpPr>
        <p:spPr/>
        <p:txBody>
          <a:bodyPr/>
          <a:lstStyle/>
          <a:p>
            <a:pPr eaLnBrk="1" hangingPunct="1"/>
            <a:r>
              <a:rPr lang="sr-Latn-CS" altLang="sr-Latn-RS" dirty="0" smtClean="0">
                <a:solidFill>
                  <a:schemeClr val="accent2"/>
                </a:solidFill>
                <a:latin typeface="Times New Roman" pitchFamily="18" charset="0"/>
                <a:cs typeface="Times New Roman" pitchFamily="18" charset="0"/>
              </a:rPr>
              <a:t>121400 – Devizni račun, 121500 – Devizni akreditivi i 121600 – Devizna blagajna</a:t>
            </a:r>
          </a:p>
          <a:p>
            <a:pPr lvl="1" eaLnBrk="1" hangingPunct="1"/>
            <a:r>
              <a:rPr lang="sr-Latn-CS" altLang="sr-Latn-RS" dirty="0" smtClean="0">
                <a:latin typeface="Times New Roman" pitchFamily="18" charset="0"/>
                <a:cs typeface="Times New Roman" pitchFamily="18" charset="0"/>
              </a:rPr>
              <a:t>Vrednost po srednjem kursu 31.12 </a:t>
            </a:r>
            <a:r>
              <a:rPr lang="sr-Latn-CS" altLang="sr-Latn-RS" b="1" dirty="0" smtClean="0">
                <a:latin typeface="Times New Roman" pitchFamily="18" charset="0"/>
                <a:cs typeface="Times New Roman" pitchFamily="18" charset="0"/>
              </a:rPr>
              <a:t>je veća</a:t>
            </a:r>
            <a:r>
              <a:rPr lang="sr-Latn-CS" altLang="sr-Latn-RS" dirty="0" smtClean="0">
                <a:latin typeface="Times New Roman" pitchFamily="18" charset="0"/>
                <a:cs typeface="Times New Roman" pitchFamily="18" charset="0"/>
              </a:rPr>
              <a:t> od vrednosti pre svođenja na dinarsku protivvrednost. </a:t>
            </a:r>
          </a:p>
          <a:p>
            <a:pPr lvl="2" eaLnBrk="1" hangingPunct="1"/>
            <a:r>
              <a:rPr lang="sr-Latn-CS" altLang="sr-Latn-RS" b="1" dirty="0" smtClean="0">
                <a:latin typeface="Times New Roman" pitchFamily="18" charset="0"/>
                <a:cs typeface="Times New Roman" pitchFamily="18" charset="0"/>
              </a:rPr>
              <a:t>Primer</a:t>
            </a:r>
            <a:r>
              <a:rPr lang="sr-Latn-CS" altLang="sr-Latn-RS" dirty="0" smtClean="0">
                <a:latin typeface="Times New Roman" pitchFamily="18" charset="0"/>
                <a:cs typeface="Times New Roman" pitchFamily="18" charset="0"/>
              </a:rPr>
              <a:t>: na deviznom računu stanje je 100 EUR odnosno u dinarskoj protivvrednosti 11.500,00 RSD. Na dan 31.12. 201</a:t>
            </a:r>
            <a:r>
              <a:rPr lang="en-US" altLang="sr-Latn-RS" dirty="0" smtClean="0">
                <a:latin typeface="Times New Roman" pitchFamily="18" charset="0"/>
                <a:cs typeface="Times New Roman" pitchFamily="18" charset="0"/>
              </a:rPr>
              <a:t>5</a:t>
            </a:r>
            <a:r>
              <a:rPr lang="sr-Latn-CS" altLang="sr-Latn-RS" dirty="0" smtClean="0">
                <a:latin typeface="Times New Roman" pitchFamily="18" charset="0"/>
                <a:cs typeface="Times New Roman" pitchFamily="18" charset="0"/>
              </a:rPr>
              <a:t>→ 100 EUR je 12.095,83 RSD</a:t>
            </a:r>
          </a:p>
          <a:p>
            <a:pPr lvl="2" eaLnBrk="1" hangingPunct="1"/>
            <a:r>
              <a:rPr lang="sr-Latn-CS" altLang="sr-Latn-RS" b="1" dirty="0" smtClean="0">
                <a:latin typeface="Times New Roman" pitchFamily="18" charset="0"/>
                <a:cs typeface="Times New Roman" pitchFamily="18" charset="0"/>
              </a:rPr>
              <a:t>Knjiženje: </a:t>
            </a:r>
            <a:r>
              <a:rPr lang="sr-Latn-CS" altLang="sr-Latn-RS" dirty="0" smtClean="0">
                <a:latin typeface="Times New Roman" pitchFamily="18" charset="0"/>
                <a:cs typeface="Times New Roman" pitchFamily="18" charset="0"/>
              </a:rPr>
              <a:t>12141</a:t>
            </a:r>
            <a:r>
              <a:rPr lang="sr-Cyrl-RS" altLang="sr-Latn-RS" dirty="0" smtClean="0">
                <a:latin typeface="Times New Roman" pitchFamily="18" charset="0"/>
                <a:cs typeface="Times New Roman" pitchFamily="18" charset="0"/>
              </a:rPr>
              <a:t>8</a:t>
            </a:r>
            <a:r>
              <a:rPr lang="sr-Latn-CS" altLang="sr-Latn-RS" dirty="0" smtClean="0">
                <a:latin typeface="Times New Roman" pitchFamily="18" charset="0"/>
                <a:cs typeface="Times New Roman" pitchFamily="18" charset="0"/>
              </a:rPr>
              <a:t> / 311911→ 595,83 / 595,83</a:t>
            </a:r>
            <a:endParaRPr lang="en-US" altLang="sr-Latn-RS" dirty="0" smtClean="0">
              <a:latin typeface="Times New Roman" pitchFamily="18" charset="0"/>
              <a:cs typeface="Times New Roman" pitchFamily="18" charset="0"/>
            </a:endParaRPr>
          </a:p>
        </p:txBody>
      </p:sp>
      <p:sp>
        <p:nvSpPr>
          <p:cNvPr id="2253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B9B27D21-8716-4DEA-B0EA-4BB9A2CAC51D}" type="slidenum">
              <a:rPr lang="sr-Latn-RS" altLang="en-US" smtClean="0">
                <a:solidFill>
                  <a:srgbClr val="898989"/>
                </a:solidFill>
                <a:latin typeface="Calibri" pitchFamily="34" charset="0"/>
              </a:rPr>
              <a:pPr/>
              <a:t>28</a:t>
            </a:fld>
            <a:endParaRPr lang="sr-Latn-RS" altLang="en-US" smtClean="0">
              <a:solidFill>
                <a:srgbClr val="898989"/>
              </a:solidFill>
              <a:latin typeface="Calibri" pitchFamily="34" charset="0"/>
            </a:endParaRPr>
          </a:p>
        </p:txBody>
      </p:sp>
      <p:sp>
        <p:nvSpPr>
          <p:cNvPr id="22534" name="AutoShape 4"/>
          <p:cNvSpPr>
            <a:spLocks noChangeArrowheads="1"/>
          </p:cNvSpPr>
          <p:nvPr/>
        </p:nvSpPr>
        <p:spPr bwMode="auto">
          <a:xfrm>
            <a:off x="6660232" y="5464175"/>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08520" y="-29724"/>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453983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box(in)">
                                      <p:cBhvr>
                                        <p:cTn id="7" dur="500"/>
                                        <p:tgtEl>
                                          <p:spTgt spid="317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box(in)">
                                      <p:cBhvr>
                                        <p:cTn id="12" dur="500"/>
                                        <p:tgtEl>
                                          <p:spTgt spid="317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box(in)">
                                      <p:cBhvr>
                                        <p:cTn id="17" dur="500"/>
                                        <p:tgtEl>
                                          <p:spTgt spid="317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animEffect transition="in" filter="box(in)">
                                      <p:cBhvr>
                                        <p:cTn id="22" dur="500"/>
                                        <p:tgtEl>
                                          <p:spTgt spid="317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p:cNvSpPr>
          <p:nvPr>
            <p:ph type="title"/>
          </p:nvPr>
        </p:nvSpPr>
        <p:spPr/>
        <p:txBody>
          <a:bodyPr>
            <a:normAutofit fontScale="90000"/>
          </a:bodyPr>
          <a:lstStyle/>
          <a:p>
            <a:pPr eaLnBrk="1" hangingPunct="1"/>
            <a:r>
              <a:rPr lang="sr-Latn-CS" altLang="sr-Latn-RS" sz="2900" dirty="0" smtClean="0">
                <a:solidFill>
                  <a:srgbClr val="EF2130"/>
                </a:solidFill>
                <a:latin typeface="Times New Roman" pitchFamily="18" charset="0"/>
                <a:cs typeface="Times New Roman" pitchFamily="18" charset="0"/>
              </a:rPr>
              <a:t>4a</a:t>
            </a:r>
            <a:r>
              <a:rPr lang="sr-Latn-CS" altLang="sr-Latn-RS" sz="2900" dirty="0" smtClean="0">
                <a:latin typeface="Times New Roman" pitchFamily="18" charset="0"/>
                <a:cs typeface="Times New Roman" pitchFamily="18" charset="0"/>
              </a:rPr>
              <a:t>. Svođenje vrednosti imovine i obaveza u devizama na dinarsku protivvrednost po srednjem kursu NBS 31.12. 201</a:t>
            </a:r>
            <a:r>
              <a:rPr lang="en-US" altLang="sr-Latn-RS" sz="2900" dirty="0" smtClean="0">
                <a:latin typeface="Times New Roman" pitchFamily="18" charset="0"/>
                <a:cs typeface="Times New Roman" pitchFamily="18" charset="0"/>
              </a:rPr>
              <a:t>5</a:t>
            </a:r>
            <a:r>
              <a:rPr lang="sr-Latn-CS" altLang="sr-Latn-RS" sz="2900" dirty="0" smtClean="0">
                <a:latin typeface="Times New Roman" pitchFamily="18" charset="0"/>
                <a:cs typeface="Times New Roman" pitchFamily="18" charset="0"/>
              </a:rPr>
              <a:t>.</a:t>
            </a:r>
            <a:endParaRPr lang="en-US" altLang="sr-Latn-RS" sz="3600" dirty="0" smtClean="0">
              <a:latin typeface="Times New Roman" pitchFamily="18" charset="0"/>
              <a:cs typeface="Times New Roman" pitchFamily="18" charset="0"/>
            </a:endParaRPr>
          </a:p>
        </p:txBody>
      </p:sp>
      <p:sp>
        <p:nvSpPr>
          <p:cNvPr id="32771" name="Rectangle 3"/>
          <p:cNvSpPr>
            <a:spLocks noGrp="1"/>
          </p:cNvSpPr>
          <p:nvPr>
            <p:ph idx="1"/>
          </p:nvPr>
        </p:nvSpPr>
        <p:spPr/>
        <p:txBody>
          <a:bodyPr/>
          <a:lstStyle/>
          <a:p>
            <a:pPr eaLnBrk="1" hangingPunct="1">
              <a:lnSpc>
                <a:spcPct val="90000"/>
              </a:lnSpc>
              <a:buFontTx/>
              <a:buChar char="-"/>
            </a:pPr>
            <a:r>
              <a:rPr lang="sr-Latn-CS" altLang="sr-Latn-RS" dirty="0" smtClean="0">
                <a:latin typeface="Times New Roman" pitchFamily="18" charset="0"/>
                <a:cs typeface="Times New Roman" pitchFamily="18" charset="0"/>
              </a:rPr>
              <a:t>vrednost po srednjem kursu je </a:t>
            </a:r>
            <a:r>
              <a:rPr lang="sr-Latn-CS" altLang="sr-Latn-RS" b="1" dirty="0" smtClean="0">
                <a:latin typeface="Times New Roman" pitchFamily="18" charset="0"/>
                <a:cs typeface="Times New Roman" pitchFamily="18" charset="0"/>
              </a:rPr>
              <a:t>manja </a:t>
            </a:r>
            <a:r>
              <a:rPr lang="sr-Latn-CS" altLang="sr-Latn-RS" dirty="0" smtClean="0">
                <a:latin typeface="Times New Roman" pitchFamily="18" charset="0"/>
                <a:cs typeface="Times New Roman" pitchFamily="18" charset="0"/>
              </a:rPr>
              <a:t>od vrednosti pre svođenja na dinarsku protivvrednost</a:t>
            </a:r>
          </a:p>
          <a:p>
            <a:pPr lvl="1" eaLnBrk="1" hangingPunct="1">
              <a:lnSpc>
                <a:spcPct val="90000"/>
              </a:lnSpc>
              <a:buFontTx/>
              <a:buChar char="-"/>
            </a:pPr>
            <a:r>
              <a:rPr lang="sr-Latn-CS" altLang="sr-Latn-RS" dirty="0" smtClean="0">
                <a:solidFill>
                  <a:schemeClr val="accent2"/>
                </a:solidFill>
                <a:latin typeface="Times New Roman" pitchFamily="18" charset="0"/>
                <a:cs typeface="Times New Roman" pitchFamily="18" charset="0"/>
              </a:rPr>
              <a:t>Primer: </a:t>
            </a:r>
            <a:r>
              <a:rPr lang="sr-Latn-CS" altLang="sr-Latn-RS" dirty="0" smtClean="0">
                <a:latin typeface="Times New Roman" pitchFamily="18" charset="0"/>
                <a:cs typeface="Times New Roman" pitchFamily="18" charset="0"/>
              </a:rPr>
              <a:t>Na deviznom računu je stanje 100 EUR, odnosno u dinarskoj protivrednosti 12.700,00 RSD. Na dan 31.12. 100 EUR ima protivrednost 12.095,83 RSD</a:t>
            </a:r>
          </a:p>
          <a:p>
            <a:pPr lvl="1" eaLnBrk="1" hangingPunct="1">
              <a:lnSpc>
                <a:spcPct val="90000"/>
              </a:lnSpc>
              <a:buFontTx/>
              <a:buChar char="-"/>
            </a:pPr>
            <a:r>
              <a:rPr lang="sr-Latn-CS" altLang="sr-Latn-RS" dirty="0" smtClean="0">
                <a:solidFill>
                  <a:schemeClr val="accent2"/>
                </a:solidFill>
                <a:latin typeface="Times New Roman" pitchFamily="18" charset="0"/>
                <a:cs typeface="Times New Roman" pitchFamily="18" charset="0"/>
              </a:rPr>
              <a:t>Knjiženje: </a:t>
            </a:r>
            <a:r>
              <a:rPr lang="sr-Latn-CS" altLang="sr-Latn-RS" dirty="0" smtClean="0">
                <a:latin typeface="Times New Roman" pitchFamily="18" charset="0"/>
                <a:cs typeface="Times New Roman" pitchFamily="18" charset="0"/>
              </a:rPr>
              <a:t>311911 / 121418- dobiti koje su rezultat promene vrednosti deviznih računa 604,17 / 604,17</a:t>
            </a:r>
            <a:endParaRPr lang="en-US" altLang="sr-Latn-RS" dirty="0" smtClean="0">
              <a:solidFill>
                <a:schemeClr val="accent2"/>
              </a:solidFill>
              <a:latin typeface="Times New Roman" pitchFamily="18" charset="0"/>
              <a:cs typeface="Times New Roman" pitchFamily="18" charset="0"/>
            </a:endParaRPr>
          </a:p>
        </p:txBody>
      </p:sp>
      <p:sp>
        <p:nvSpPr>
          <p:cNvPr id="2355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F45724ED-2A67-4C3C-80F6-E0FD123EE720}" type="slidenum">
              <a:rPr lang="sr-Latn-RS" altLang="en-US" smtClean="0">
                <a:solidFill>
                  <a:srgbClr val="898989"/>
                </a:solidFill>
                <a:latin typeface="Calibri" pitchFamily="34" charset="0"/>
              </a:rPr>
              <a:pPr/>
              <a:t>29</a:t>
            </a:fld>
            <a:endParaRPr lang="sr-Latn-RS" altLang="en-US" smtClean="0">
              <a:solidFill>
                <a:srgbClr val="898989"/>
              </a:solidFill>
              <a:latin typeface="Calibri" pitchFamily="34" charset="0"/>
            </a:endParaRPr>
          </a:p>
        </p:txBody>
      </p:sp>
      <p:sp>
        <p:nvSpPr>
          <p:cNvPr id="23558" name="AutoShape 4"/>
          <p:cNvSpPr>
            <a:spLocks noChangeArrowheads="1"/>
          </p:cNvSpPr>
          <p:nvPr/>
        </p:nvSpPr>
        <p:spPr bwMode="auto">
          <a:xfrm>
            <a:off x="5940425" y="5949950"/>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08520" y="-33493"/>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213926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box(in)">
                                      <p:cBhvr>
                                        <p:cTn id="7" dur="500"/>
                                        <p:tgtEl>
                                          <p:spTgt spid="327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box(in)">
                                      <p:cBhvr>
                                        <p:cTn id="12" dur="500"/>
                                        <p:tgtEl>
                                          <p:spTgt spid="327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Effect transition="in" filter="box(in)">
                                      <p:cBhvr>
                                        <p:cTn id="17" dur="500"/>
                                        <p:tgtEl>
                                          <p:spTgt spid="327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Zakonske odredbe o postupku pripreme u vezi sa  sastavljanjem finansijskih izveštaja</a:t>
            </a:r>
            <a:endParaRPr lang="en-US" altLang="sr-Latn-RS" sz="3200" dirty="0" smtClean="0">
              <a:latin typeface="Times New Roman" pitchFamily="18" charset="0"/>
              <a:cs typeface="Times New Roman" pitchFamily="18" charset="0"/>
            </a:endParaRPr>
          </a:p>
        </p:txBody>
      </p:sp>
      <p:sp>
        <p:nvSpPr>
          <p:cNvPr id="14339" name="Rectangle 3"/>
          <p:cNvSpPr>
            <a:spLocks noGrp="1"/>
          </p:cNvSpPr>
          <p:nvPr>
            <p:ph idx="1"/>
          </p:nvPr>
        </p:nvSpPr>
        <p:spPr/>
        <p:txBody>
          <a:bodyPr/>
          <a:lstStyle/>
          <a:p>
            <a:pPr eaLnBrk="1" hangingPunct="1">
              <a:lnSpc>
                <a:spcPct val="80000"/>
              </a:lnSpc>
              <a:buFont typeface="Arial" charset="0"/>
              <a:buNone/>
            </a:pPr>
            <a:endParaRPr lang="sr-Latn-CS" altLang="sr-Latn-RS" sz="1800" dirty="0" smtClean="0">
              <a:latin typeface="Arial" charset="0"/>
            </a:endParaRPr>
          </a:p>
          <a:p>
            <a:pPr eaLnBrk="1" hangingPunct="1">
              <a:lnSpc>
                <a:spcPct val="80000"/>
              </a:lnSpc>
            </a:pPr>
            <a:r>
              <a:rPr lang="sr-Latn-CS" altLang="sr-Latn-RS" sz="1800" dirty="0" smtClean="0">
                <a:solidFill>
                  <a:srgbClr val="EF2130"/>
                </a:solidFill>
                <a:latin typeface="Times New Roman" pitchFamily="18" charset="0"/>
                <a:cs typeface="Times New Roman" pitchFamily="18" charset="0"/>
              </a:rPr>
              <a:t>Zakon o budžetskom sistemu (“Sl. gl. RS” br. 54/09.....1</a:t>
            </a:r>
            <a:r>
              <a:rPr lang="en-US" altLang="sr-Latn-RS" sz="1800" dirty="0" smtClean="0">
                <a:solidFill>
                  <a:srgbClr val="EF2130"/>
                </a:solidFill>
                <a:latin typeface="Times New Roman" pitchFamily="18" charset="0"/>
                <a:cs typeface="Times New Roman" pitchFamily="18" charset="0"/>
              </a:rPr>
              <a:t>03</a:t>
            </a:r>
            <a:r>
              <a:rPr lang="sr-Latn-CS" altLang="sr-Latn-RS" sz="1800" dirty="0" smtClean="0">
                <a:solidFill>
                  <a:srgbClr val="EF2130"/>
                </a:solidFill>
                <a:latin typeface="Times New Roman" pitchFamily="18" charset="0"/>
                <a:cs typeface="Times New Roman" pitchFamily="18" charset="0"/>
              </a:rPr>
              <a:t>/201</a:t>
            </a:r>
            <a:r>
              <a:rPr lang="en-US" altLang="sr-Latn-RS" sz="1800" dirty="0" smtClean="0">
                <a:solidFill>
                  <a:srgbClr val="EF2130"/>
                </a:solidFill>
                <a:latin typeface="Times New Roman" pitchFamily="18" charset="0"/>
                <a:cs typeface="Times New Roman" pitchFamily="18" charset="0"/>
              </a:rPr>
              <a:t>5</a:t>
            </a:r>
            <a:endParaRPr lang="sr-Latn-CS" altLang="sr-Latn-RS" sz="1800" dirty="0" smtClean="0">
              <a:solidFill>
                <a:srgbClr val="EF2130"/>
              </a:solidFill>
              <a:latin typeface="Times New Roman" pitchFamily="18" charset="0"/>
              <a:cs typeface="Times New Roman" pitchFamily="18" charset="0"/>
            </a:endParaRPr>
          </a:p>
          <a:p>
            <a:pPr lvl="1" eaLnBrk="1" hangingPunct="1">
              <a:lnSpc>
                <a:spcPct val="80000"/>
              </a:lnSpc>
            </a:pPr>
            <a:r>
              <a:rPr lang="sr-Latn-CS" altLang="sr-Latn-RS" dirty="0" smtClean="0">
                <a:latin typeface="Times New Roman" pitchFamily="18" charset="0"/>
                <a:cs typeface="Times New Roman" pitchFamily="18" charset="0"/>
              </a:rPr>
              <a:t>Član 78 Zakona u prvom stavu definiše postupak pripreme, sastavljanja i podnošenja završnih računa budžeta RS, budžeta lokalne vlasti i OOSO i godišnjih finansijskih izveštaja KBS i korisnika sredstava OOSO</a:t>
            </a:r>
            <a:r>
              <a:rPr lang="sr-Cyrl-RS" altLang="sr-Latn-RS" dirty="0" smtClean="0">
                <a:latin typeface="Times New Roman" pitchFamily="18" charset="0"/>
                <a:cs typeface="Times New Roman" pitchFamily="18" charset="0"/>
              </a:rPr>
              <a:t> </a:t>
            </a:r>
            <a:r>
              <a:rPr lang="sr-Latn-RS" altLang="sr-Latn-RS" dirty="0" smtClean="0">
                <a:latin typeface="Times New Roman" pitchFamily="18" charset="0"/>
                <a:cs typeface="Times New Roman" pitchFamily="18" charset="0"/>
              </a:rPr>
              <a:t>koji se</a:t>
            </a:r>
            <a:r>
              <a:rPr lang="sr-Latn-CS" altLang="sr-Latn-RS" dirty="0" smtClean="0">
                <a:latin typeface="Times New Roman" pitchFamily="18" charset="0"/>
                <a:cs typeface="Times New Roman" pitchFamily="18" charset="0"/>
              </a:rPr>
              <a:t> izvršava prema kalendaru (nivo Republike i nivo lokalnih vlasti). U okviru tog člana se definiše ko vrši pripremu godišnjih finansijskih izveštaja, ali se ne definiše ni ovde šta ta priprema obuhvata.</a:t>
            </a:r>
          </a:p>
        </p:txBody>
      </p:sp>
      <p:sp>
        <p:nvSpPr>
          <p:cNvPr id="410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1FFE0A0E-F1EF-4948-8CD1-92BEDCFA52AA}" type="slidenum">
              <a:rPr lang="sr-Latn-RS" altLang="en-US" smtClean="0">
                <a:solidFill>
                  <a:srgbClr val="898989"/>
                </a:solidFill>
                <a:latin typeface="Calibri" pitchFamily="34" charset="0"/>
              </a:rPr>
              <a:pPr/>
              <a:t>3</a:t>
            </a:fld>
            <a:endParaRPr lang="sr-Latn-RS" altLang="en-US" smtClean="0">
              <a:solidFill>
                <a:srgbClr val="898989"/>
              </a:solidFill>
              <a:latin typeface="Calibri" pitchFamily="34" charset="0"/>
            </a:endParaRPr>
          </a:p>
        </p:txBody>
      </p:sp>
      <p:sp>
        <p:nvSpPr>
          <p:cNvPr id="4102" name="AutoShape 4"/>
          <p:cNvSpPr>
            <a:spLocks noChangeArrowheads="1"/>
          </p:cNvSpPr>
          <p:nvPr/>
        </p:nvSpPr>
        <p:spPr bwMode="auto">
          <a:xfrm>
            <a:off x="7380288" y="5734050"/>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Tree>
    <p:extLst>
      <p:ext uri="{BB962C8B-B14F-4D97-AF65-F5344CB8AC3E}">
        <p14:creationId xmlns:p14="http://schemas.microsoft.com/office/powerpoint/2010/main" val="2725272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box(in)">
                                      <p:cBhvr>
                                        <p:cTn id="7" dur="500"/>
                                        <p:tgtEl>
                                          <p:spTgt spid="1433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4339">
                                            <p:txEl>
                                              <p:pRg st="2" end="2"/>
                                            </p:txEl>
                                          </p:spTgt>
                                        </p:tgtEl>
                                        <p:attrNameLst>
                                          <p:attrName>style.visibility</p:attrName>
                                        </p:attrNameLst>
                                      </p:cBhvr>
                                      <p:to>
                                        <p:strVal val="visible"/>
                                      </p:to>
                                    </p:set>
                                    <p:animEffect transition="in" filter="box(in)">
                                      <p:cBhvr>
                                        <p:cTn id="12" dur="500"/>
                                        <p:tgtEl>
                                          <p:spTgt spid="143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Rectangle 2"/>
          <p:cNvSpPr>
            <a:spLocks noGrp="1"/>
          </p:cNvSpPr>
          <p:nvPr>
            <p:ph type="title"/>
          </p:nvPr>
        </p:nvSpPr>
        <p:spPr/>
        <p:txBody>
          <a:bodyPr>
            <a:normAutofit fontScale="90000"/>
          </a:bodyPr>
          <a:lstStyle/>
          <a:p>
            <a:pPr eaLnBrk="1" hangingPunct="1"/>
            <a:r>
              <a:rPr lang="sr-Latn-CS" altLang="sr-Latn-RS" sz="2900" dirty="0" smtClean="0">
                <a:solidFill>
                  <a:srgbClr val="EF2130"/>
                </a:solidFill>
                <a:latin typeface="Times New Roman" pitchFamily="18" charset="0"/>
                <a:cs typeface="Times New Roman" pitchFamily="18" charset="0"/>
              </a:rPr>
              <a:t>4b</a:t>
            </a:r>
            <a:r>
              <a:rPr lang="sr-Latn-CS" altLang="sr-Latn-RS" sz="2900" dirty="0" smtClean="0">
                <a:latin typeface="Times New Roman" pitchFamily="18" charset="0"/>
                <a:cs typeface="Times New Roman" pitchFamily="18" charset="0"/>
              </a:rPr>
              <a:t>. Svođenje vrednosti imovine i obaveza u devizama na dinarsku protivvrednost po srednjem kursu NBS 31.12. 201</a:t>
            </a:r>
            <a:r>
              <a:rPr lang="en-US" altLang="sr-Latn-RS" sz="2900" dirty="0" smtClean="0">
                <a:latin typeface="Times New Roman" pitchFamily="18" charset="0"/>
                <a:cs typeface="Times New Roman" pitchFamily="18" charset="0"/>
              </a:rPr>
              <a:t>5</a:t>
            </a:r>
            <a:r>
              <a:rPr lang="sr-Latn-CS" altLang="sr-Latn-RS" sz="2900" dirty="0" smtClean="0">
                <a:latin typeface="Times New Roman" pitchFamily="18" charset="0"/>
                <a:cs typeface="Times New Roman" pitchFamily="18" charset="0"/>
              </a:rPr>
              <a:t>.</a:t>
            </a:r>
            <a:endParaRPr lang="en-US" altLang="sr-Latn-RS" sz="3600" dirty="0" smtClean="0">
              <a:latin typeface="Times New Roman" pitchFamily="18" charset="0"/>
              <a:cs typeface="Times New Roman" pitchFamily="18" charset="0"/>
            </a:endParaRPr>
          </a:p>
        </p:txBody>
      </p:sp>
      <p:sp>
        <p:nvSpPr>
          <p:cNvPr id="33795" name="Rectangle 3"/>
          <p:cNvSpPr>
            <a:spLocks noGrp="1"/>
          </p:cNvSpPr>
          <p:nvPr>
            <p:ph idx="1"/>
          </p:nvPr>
        </p:nvSpPr>
        <p:spPr/>
        <p:txBody>
          <a:bodyPr/>
          <a:lstStyle/>
          <a:p>
            <a:pPr eaLnBrk="1" hangingPunct="1"/>
            <a:r>
              <a:rPr lang="sr-Latn-CS" altLang="sr-Latn-RS" dirty="0" smtClean="0">
                <a:solidFill>
                  <a:srgbClr val="EF2130"/>
                </a:solidFill>
                <a:latin typeface="Times New Roman" pitchFamily="18" charset="0"/>
                <a:cs typeface="Times New Roman" pitchFamily="18" charset="0"/>
              </a:rPr>
              <a:t>122120 – Kupci u inostranstvu</a:t>
            </a:r>
          </a:p>
          <a:p>
            <a:pPr eaLnBrk="1" hangingPunct="1"/>
            <a:r>
              <a:rPr lang="sr-Latn-CS" altLang="sr-Latn-RS" dirty="0" smtClean="0">
                <a:latin typeface="Times New Roman" pitchFamily="18" charset="0"/>
                <a:cs typeface="Times New Roman" pitchFamily="18" charset="0"/>
              </a:rPr>
              <a:t>Vrednost po srednjem kursu 31.12 </a:t>
            </a:r>
            <a:r>
              <a:rPr lang="sr-Latn-CS" altLang="sr-Latn-RS" b="1" dirty="0" smtClean="0">
                <a:latin typeface="Times New Roman" pitchFamily="18" charset="0"/>
                <a:cs typeface="Times New Roman" pitchFamily="18" charset="0"/>
              </a:rPr>
              <a:t>je veća</a:t>
            </a:r>
            <a:r>
              <a:rPr lang="sr-Latn-CS" altLang="sr-Latn-RS" dirty="0" smtClean="0">
                <a:latin typeface="Times New Roman" pitchFamily="18" charset="0"/>
                <a:cs typeface="Times New Roman" pitchFamily="18" charset="0"/>
              </a:rPr>
              <a:t> od vrednosti pre svođenja na dinarsku protivvrednost</a:t>
            </a:r>
          </a:p>
          <a:p>
            <a:pPr lvl="1" eaLnBrk="1" hangingPunct="1"/>
            <a:r>
              <a:rPr lang="sr-Latn-CS" altLang="sr-Latn-RS" dirty="0" smtClean="0">
                <a:solidFill>
                  <a:srgbClr val="EF2130"/>
                </a:solidFill>
                <a:latin typeface="Times New Roman" pitchFamily="18" charset="0"/>
                <a:cs typeface="Times New Roman" pitchFamily="18" charset="0"/>
              </a:rPr>
              <a:t>Primer:</a:t>
            </a:r>
            <a:r>
              <a:rPr lang="sr-Latn-CS" altLang="sr-Latn-RS" dirty="0" smtClean="0">
                <a:solidFill>
                  <a:schemeClr val="accent2"/>
                </a:solidFill>
                <a:latin typeface="Times New Roman" pitchFamily="18" charset="0"/>
                <a:cs typeface="Times New Roman" pitchFamily="18" charset="0"/>
              </a:rPr>
              <a:t> </a:t>
            </a:r>
            <a:r>
              <a:rPr lang="sr-Latn-CS" altLang="sr-Latn-RS" dirty="0" smtClean="0">
                <a:latin typeface="Times New Roman" pitchFamily="18" charset="0"/>
                <a:cs typeface="Times New Roman" pitchFamily="18" charset="0"/>
              </a:rPr>
              <a:t>potraživanje od kupaca iznosi 100 EUR, odnosno 11.500,00 RSD. Na dan 31. 12.100 EUR iznosi 12.095,83 RSD.</a:t>
            </a:r>
          </a:p>
          <a:p>
            <a:pPr lvl="1" eaLnBrk="1" hangingPunct="1"/>
            <a:r>
              <a:rPr lang="sr-Latn-CS" altLang="sr-Latn-RS" dirty="0" smtClean="0">
                <a:solidFill>
                  <a:srgbClr val="EF2130"/>
                </a:solidFill>
                <a:latin typeface="Times New Roman" pitchFamily="18" charset="0"/>
                <a:cs typeface="Times New Roman" pitchFamily="18" charset="0"/>
              </a:rPr>
              <a:t>Knjiženje:</a:t>
            </a:r>
            <a:r>
              <a:rPr lang="sr-Latn-CS" altLang="sr-Latn-RS" dirty="0" smtClean="0">
                <a:solidFill>
                  <a:schemeClr val="accent2"/>
                </a:solidFill>
                <a:latin typeface="Times New Roman" pitchFamily="18" charset="0"/>
                <a:cs typeface="Times New Roman" pitchFamily="18" charset="0"/>
              </a:rPr>
              <a:t> </a:t>
            </a:r>
            <a:r>
              <a:rPr lang="sr-Latn-CS" altLang="sr-Latn-RS" dirty="0" smtClean="0">
                <a:latin typeface="Times New Roman" pitchFamily="18" charset="0"/>
                <a:cs typeface="Times New Roman" pitchFamily="18" charset="0"/>
              </a:rPr>
              <a:t>122121 / 291919   595,83 / 595,83</a:t>
            </a:r>
            <a:endParaRPr lang="en-US" altLang="sr-Latn-RS" dirty="0" smtClean="0">
              <a:solidFill>
                <a:schemeClr val="accent2"/>
              </a:solidFill>
              <a:latin typeface="Times New Roman" pitchFamily="18" charset="0"/>
              <a:cs typeface="Times New Roman" pitchFamily="18" charset="0"/>
            </a:endParaRPr>
          </a:p>
        </p:txBody>
      </p:sp>
      <p:sp>
        <p:nvSpPr>
          <p:cNvPr id="2458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ADB73AA7-D28B-4CE0-B4E2-C51811EB4483}" type="slidenum">
              <a:rPr lang="sr-Latn-RS" altLang="en-US" smtClean="0">
                <a:solidFill>
                  <a:srgbClr val="898989"/>
                </a:solidFill>
                <a:latin typeface="Calibri" pitchFamily="34" charset="0"/>
              </a:rPr>
              <a:pPr/>
              <a:t>30</a:t>
            </a:fld>
            <a:endParaRPr lang="sr-Latn-RS" altLang="en-US" smtClean="0">
              <a:solidFill>
                <a:srgbClr val="898989"/>
              </a:solidFill>
              <a:latin typeface="Calibri" pitchFamily="34" charset="0"/>
            </a:endParaRPr>
          </a:p>
        </p:txBody>
      </p:sp>
      <p:sp>
        <p:nvSpPr>
          <p:cNvPr id="24582" name="AutoShape 4"/>
          <p:cNvSpPr>
            <a:spLocks noChangeArrowheads="1"/>
          </p:cNvSpPr>
          <p:nvPr/>
        </p:nvSpPr>
        <p:spPr bwMode="auto">
          <a:xfrm>
            <a:off x="6588224" y="5451356"/>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Tree>
    <p:extLst>
      <p:ext uri="{BB962C8B-B14F-4D97-AF65-F5344CB8AC3E}">
        <p14:creationId xmlns:p14="http://schemas.microsoft.com/office/powerpoint/2010/main" val="877252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box(in)">
                                      <p:cBhvr>
                                        <p:cTn id="7" dur="500"/>
                                        <p:tgtEl>
                                          <p:spTgt spid="337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box(in)">
                                      <p:cBhvr>
                                        <p:cTn id="12" dur="500"/>
                                        <p:tgtEl>
                                          <p:spTgt spid="337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3795">
                                            <p:txEl>
                                              <p:pRg st="2" end="2"/>
                                            </p:txEl>
                                          </p:spTgt>
                                        </p:tgtEl>
                                        <p:attrNameLst>
                                          <p:attrName>style.visibility</p:attrName>
                                        </p:attrNameLst>
                                      </p:cBhvr>
                                      <p:to>
                                        <p:strVal val="visible"/>
                                      </p:to>
                                    </p:set>
                                    <p:animEffect transition="in" filter="box(in)">
                                      <p:cBhvr>
                                        <p:cTn id="17" dur="500"/>
                                        <p:tgtEl>
                                          <p:spTgt spid="337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3795">
                                            <p:txEl>
                                              <p:pRg st="3" end="3"/>
                                            </p:txEl>
                                          </p:spTgt>
                                        </p:tgtEl>
                                        <p:attrNameLst>
                                          <p:attrName>style.visibility</p:attrName>
                                        </p:attrNameLst>
                                      </p:cBhvr>
                                      <p:to>
                                        <p:strVal val="visible"/>
                                      </p:to>
                                    </p:set>
                                    <p:animEffect transition="in" filter="box(in)">
                                      <p:cBhvr>
                                        <p:cTn id="22" dur="500"/>
                                        <p:tgtEl>
                                          <p:spTgt spid="337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2"/>
          <p:cNvSpPr>
            <a:spLocks noGrp="1"/>
          </p:cNvSpPr>
          <p:nvPr>
            <p:ph type="title"/>
          </p:nvPr>
        </p:nvSpPr>
        <p:spPr/>
        <p:txBody>
          <a:bodyPr>
            <a:normAutofit fontScale="90000"/>
          </a:bodyPr>
          <a:lstStyle/>
          <a:p>
            <a:pPr eaLnBrk="1" hangingPunct="1"/>
            <a:r>
              <a:rPr lang="sr-Latn-CS" altLang="sr-Latn-RS" sz="2900" dirty="0" smtClean="0">
                <a:solidFill>
                  <a:srgbClr val="EF2130"/>
                </a:solidFill>
                <a:latin typeface="Times New Roman" pitchFamily="18" charset="0"/>
                <a:cs typeface="Times New Roman" pitchFamily="18" charset="0"/>
              </a:rPr>
              <a:t>4b.</a:t>
            </a:r>
            <a:r>
              <a:rPr lang="sr-Latn-CS" altLang="sr-Latn-RS" sz="2900" dirty="0" smtClean="0">
                <a:latin typeface="Times New Roman" pitchFamily="18" charset="0"/>
                <a:cs typeface="Times New Roman" pitchFamily="18" charset="0"/>
              </a:rPr>
              <a:t> Svođenje vrednosti imovine i obaveza u devizama na dinarsku protivvrednost po srednjem kursu NBS 31.12. 201</a:t>
            </a:r>
            <a:r>
              <a:rPr lang="en-US" altLang="sr-Latn-RS" sz="2900" dirty="0" smtClean="0">
                <a:latin typeface="Times New Roman" pitchFamily="18" charset="0"/>
                <a:cs typeface="Times New Roman" pitchFamily="18" charset="0"/>
              </a:rPr>
              <a:t>5</a:t>
            </a:r>
            <a:r>
              <a:rPr lang="sr-Latn-CS" altLang="sr-Latn-RS" sz="2900" dirty="0" smtClean="0">
                <a:latin typeface="Times New Roman" pitchFamily="18" charset="0"/>
                <a:cs typeface="Times New Roman" pitchFamily="18" charset="0"/>
              </a:rPr>
              <a:t>.</a:t>
            </a:r>
          </a:p>
        </p:txBody>
      </p:sp>
      <p:sp>
        <p:nvSpPr>
          <p:cNvPr id="34819" name="Rectangle 3"/>
          <p:cNvSpPr>
            <a:spLocks noGrp="1"/>
          </p:cNvSpPr>
          <p:nvPr>
            <p:ph idx="1"/>
          </p:nvPr>
        </p:nvSpPr>
        <p:spPr/>
        <p:txBody>
          <a:bodyPr/>
          <a:lstStyle/>
          <a:p>
            <a:pPr eaLnBrk="1" hangingPunct="1"/>
            <a:r>
              <a:rPr lang="sr-Latn-CS" altLang="sr-Latn-RS" dirty="0" smtClean="0">
                <a:latin typeface="Times New Roman" pitchFamily="18" charset="0"/>
                <a:cs typeface="Times New Roman" pitchFamily="18" charset="0"/>
              </a:rPr>
              <a:t>vrednost po srednjem kursu je </a:t>
            </a:r>
            <a:r>
              <a:rPr lang="sr-Latn-CS" altLang="sr-Latn-RS" b="1" dirty="0" smtClean="0">
                <a:latin typeface="Times New Roman" pitchFamily="18" charset="0"/>
                <a:cs typeface="Times New Roman" pitchFamily="18" charset="0"/>
              </a:rPr>
              <a:t>manja </a:t>
            </a:r>
            <a:r>
              <a:rPr lang="sr-Latn-CS" altLang="sr-Latn-RS" dirty="0" smtClean="0">
                <a:latin typeface="Times New Roman" pitchFamily="18" charset="0"/>
                <a:cs typeface="Times New Roman" pitchFamily="18" charset="0"/>
              </a:rPr>
              <a:t>od vrednosti pre svođenja na dinarsku protivvrednost</a:t>
            </a:r>
          </a:p>
          <a:p>
            <a:pPr lvl="1" eaLnBrk="1" hangingPunct="1"/>
            <a:r>
              <a:rPr lang="sr-Latn-CS" altLang="sr-Latn-RS" dirty="0" smtClean="0">
                <a:solidFill>
                  <a:srgbClr val="EF2130"/>
                </a:solidFill>
                <a:latin typeface="Times New Roman" pitchFamily="18" charset="0"/>
                <a:cs typeface="Times New Roman" pitchFamily="18" charset="0"/>
              </a:rPr>
              <a:t>Primer:</a:t>
            </a:r>
            <a:r>
              <a:rPr lang="sr-Latn-CS" altLang="sr-Latn-RS" dirty="0" smtClean="0">
                <a:solidFill>
                  <a:schemeClr val="accent2"/>
                </a:solidFill>
                <a:latin typeface="Times New Roman" pitchFamily="18" charset="0"/>
                <a:cs typeface="Times New Roman" pitchFamily="18" charset="0"/>
              </a:rPr>
              <a:t> </a:t>
            </a:r>
            <a:r>
              <a:rPr lang="sr-Latn-CS" altLang="sr-Latn-RS" dirty="0" smtClean="0">
                <a:latin typeface="Times New Roman" pitchFamily="18" charset="0"/>
                <a:cs typeface="Times New Roman" pitchFamily="18" charset="0"/>
              </a:rPr>
              <a:t>potraživanje od kupaca iznosi 100 EUR, odnosno 12.700,00 RSD. Na dan 31. 12. 100 EUR ima protivrednost 12.095,83 RSD.</a:t>
            </a:r>
          </a:p>
          <a:p>
            <a:pPr lvl="1" eaLnBrk="1" hangingPunct="1"/>
            <a:r>
              <a:rPr lang="sr-Latn-CS" altLang="sr-Latn-RS" dirty="0" smtClean="0">
                <a:solidFill>
                  <a:srgbClr val="EF2130"/>
                </a:solidFill>
                <a:latin typeface="Times New Roman" pitchFamily="18" charset="0"/>
                <a:cs typeface="Times New Roman" pitchFamily="18" charset="0"/>
              </a:rPr>
              <a:t>Knjiženje:</a:t>
            </a:r>
            <a:r>
              <a:rPr lang="sr-Latn-CS" altLang="sr-Latn-RS" dirty="0" smtClean="0">
                <a:solidFill>
                  <a:schemeClr val="accent2"/>
                </a:solidFill>
                <a:latin typeface="Times New Roman" pitchFamily="18" charset="0"/>
                <a:cs typeface="Times New Roman" pitchFamily="18" charset="0"/>
              </a:rPr>
              <a:t> </a:t>
            </a:r>
            <a:r>
              <a:rPr lang="sr-Latn-CS" altLang="sr-Latn-RS" dirty="0" smtClean="0">
                <a:latin typeface="Times New Roman" pitchFamily="18" charset="0"/>
                <a:cs typeface="Times New Roman" pitchFamily="18" charset="0"/>
              </a:rPr>
              <a:t>291919/122121 → 604,17  604,17</a:t>
            </a:r>
            <a:endParaRPr lang="sr-Latn-CS" altLang="sr-Latn-RS" dirty="0" smtClean="0">
              <a:solidFill>
                <a:schemeClr val="accent2"/>
              </a:solidFill>
              <a:latin typeface="Times New Roman" pitchFamily="18" charset="0"/>
              <a:cs typeface="Times New Roman" pitchFamily="18" charset="0"/>
            </a:endParaRPr>
          </a:p>
          <a:p>
            <a:pPr lvl="1" eaLnBrk="1" hangingPunct="1">
              <a:buFont typeface="Arial" charset="0"/>
              <a:buNone/>
            </a:pPr>
            <a:endParaRPr lang="en-US" altLang="sr-Latn-RS" dirty="0" smtClean="0">
              <a:solidFill>
                <a:schemeClr val="accent2"/>
              </a:solidFill>
              <a:latin typeface="Arial" charset="0"/>
            </a:endParaRPr>
          </a:p>
        </p:txBody>
      </p:sp>
      <p:sp>
        <p:nvSpPr>
          <p:cNvPr id="2560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9DC7B4EA-7B71-4E10-A9F1-243E0BDBDFE8}" type="slidenum">
              <a:rPr lang="sr-Latn-RS" altLang="en-US" smtClean="0">
                <a:solidFill>
                  <a:srgbClr val="898989"/>
                </a:solidFill>
                <a:latin typeface="Calibri" pitchFamily="34" charset="0"/>
              </a:rPr>
              <a:pPr/>
              <a:t>31</a:t>
            </a:fld>
            <a:endParaRPr lang="sr-Latn-RS" altLang="en-US" smtClean="0">
              <a:solidFill>
                <a:srgbClr val="898989"/>
              </a:solidFill>
              <a:latin typeface="Calibri" pitchFamily="34" charset="0"/>
            </a:endParaRPr>
          </a:p>
        </p:txBody>
      </p:sp>
      <p:sp>
        <p:nvSpPr>
          <p:cNvPr id="25606" name="AutoShape 4"/>
          <p:cNvSpPr>
            <a:spLocks noChangeArrowheads="1"/>
          </p:cNvSpPr>
          <p:nvPr/>
        </p:nvSpPr>
        <p:spPr bwMode="auto">
          <a:xfrm>
            <a:off x="6227763" y="5300663"/>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80528" y="-9939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2421046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box(in)">
                                      <p:cBhvr>
                                        <p:cTn id="7" dur="500"/>
                                        <p:tgtEl>
                                          <p:spTgt spid="348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box(in)">
                                      <p:cBhvr>
                                        <p:cTn id="12" dur="500"/>
                                        <p:tgtEl>
                                          <p:spTgt spid="348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4819">
                                            <p:txEl>
                                              <p:pRg st="2" end="2"/>
                                            </p:txEl>
                                          </p:spTgt>
                                        </p:tgtEl>
                                        <p:attrNameLst>
                                          <p:attrName>style.visibility</p:attrName>
                                        </p:attrNameLst>
                                      </p:cBhvr>
                                      <p:to>
                                        <p:strVal val="visible"/>
                                      </p:to>
                                    </p:set>
                                    <p:animEffect transition="in" filter="box(in)">
                                      <p:cBhvr>
                                        <p:cTn id="17" dur="500"/>
                                        <p:tgtEl>
                                          <p:spTgt spid="348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2"/>
          <p:cNvSpPr>
            <a:spLocks noGrp="1"/>
          </p:cNvSpPr>
          <p:nvPr>
            <p:ph type="title"/>
          </p:nvPr>
        </p:nvSpPr>
        <p:spPr/>
        <p:txBody>
          <a:bodyPr>
            <a:normAutofit fontScale="90000"/>
          </a:bodyPr>
          <a:lstStyle/>
          <a:p>
            <a:pPr eaLnBrk="1" hangingPunct="1"/>
            <a:r>
              <a:rPr lang="sr-Latn-CS" altLang="sr-Latn-RS" sz="2900" dirty="0" smtClean="0">
                <a:solidFill>
                  <a:srgbClr val="EF2130"/>
                </a:solidFill>
                <a:latin typeface="Times New Roman" pitchFamily="18" charset="0"/>
                <a:cs typeface="Times New Roman" pitchFamily="18" charset="0"/>
              </a:rPr>
              <a:t>4c</a:t>
            </a:r>
            <a:r>
              <a:rPr lang="sr-Latn-CS" altLang="sr-Latn-RS" sz="2900" dirty="0" smtClean="0">
                <a:latin typeface="Times New Roman" pitchFamily="18" charset="0"/>
                <a:cs typeface="Times New Roman" pitchFamily="18" charset="0"/>
              </a:rPr>
              <a:t>. Svođenje vrednosti imovine i obaveza u devizama na dinarsku protivvrednost po srednjem kursu NBS 31.12. 201</a:t>
            </a:r>
            <a:r>
              <a:rPr lang="en-US" altLang="sr-Latn-RS" sz="2900" dirty="0" smtClean="0">
                <a:latin typeface="Times New Roman" pitchFamily="18" charset="0"/>
                <a:cs typeface="Times New Roman" pitchFamily="18" charset="0"/>
              </a:rPr>
              <a:t>5</a:t>
            </a:r>
            <a:endParaRPr lang="en-US" altLang="sr-Latn-RS" sz="3600" dirty="0" smtClean="0">
              <a:latin typeface="Times New Roman" pitchFamily="18" charset="0"/>
              <a:cs typeface="Times New Roman" pitchFamily="18" charset="0"/>
            </a:endParaRPr>
          </a:p>
        </p:txBody>
      </p:sp>
      <p:sp>
        <p:nvSpPr>
          <p:cNvPr id="37891" name="Rectangle 3"/>
          <p:cNvSpPr>
            <a:spLocks noGrp="1"/>
          </p:cNvSpPr>
          <p:nvPr>
            <p:ph idx="1"/>
          </p:nvPr>
        </p:nvSpPr>
        <p:spPr/>
        <p:txBody>
          <a:bodyPr/>
          <a:lstStyle/>
          <a:p>
            <a:pPr eaLnBrk="1" hangingPunct="1"/>
            <a:r>
              <a:rPr lang="sr-Latn-CS" altLang="sr-Latn-RS" dirty="0" smtClean="0">
                <a:solidFill>
                  <a:srgbClr val="EF2130"/>
                </a:solidFill>
                <a:latin typeface="Times New Roman" pitchFamily="18" charset="0"/>
                <a:cs typeface="Times New Roman" pitchFamily="18" charset="0"/>
              </a:rPr>
              <a:t>252211 – Dobavljači u inostranstvu</a:t>
            </a:r>
          </a:p>
          <a:p>
            <a:pPr lvl="1" eaLnBrk="1" hangingPunct="1"/>
            <a:r>
              <a:rPr lang="sr-Latn-CS" altLang="sr-Latn-RS" dirty="0" smtClean="0">
                <a:latin typeface="Times New Roman" pitchFamily="18" charset="0"/>
                <a:cs typeface="Times New Roman" pitchFamily="18" charset="0"/>
              </a:rPr>
              <a:t>Vrednost po srednjem kursu 31.12 </a:t>
            </a:r>
            <a:r>
              <a:rPr lang="sr-Latn-CS" altLang="sr-Latn-RS" b="1" dirty="0" smtClean="0">
                <a:latin typeface="Times New Roman" pitchFamily="18" charset="0"/>
                <a:cs typeface="Times New Roman" pitchFamily="18" charset="0"/>
              </a:rPr>
              <a:t>je veća</a:t>
            </a:r>
            <a:r>
              <a:rPr lang="sr-Latn-CS" altLang="sr-Latn-RS" dirty="0" smtClean="0">
                <a:latin typeface="Times New Roman" pitchFamily="18" charset="0"/>
                <a:cs typeface="Times New Roman" pitchFamily="18" charset="0"/>
              </a:rPr>
              <a:t> od vrednosti pre svođenja na dinarsku protivvrednost</a:t>
            </a:r>
          </a:p>
          <a:p>
            <a:pPr lvl="1" eaLnBrk="1" hangingPunct="1"/>
            <a:r>
              <a:rPr lang="sr-Latn-CS" altLang="sr-Latn-RS" dirty="0" smtClean="0">
                <a:solidFill>
                  <a:srgbClr val="EF2130"/>
                </a:solidFill>
                <a:latin typeface="Times New Roman" pitchFamily="18" charset="0"/>
                <a:cs typeface="Times New Roman" pitchFamily="18" charset="0"/>
              </a:rPr>
              <a:t>Primer:</a:t>
            </a:r>
            <a:r>
              <a:rPr lang="sr-Latn-CS" altLang="sr-Latn-RS" dirty="0" smtClean="0">
                <a:solidFill>
                  <a:schemeClr val="accent2"/>
                </a:solidFill>
                <a:latin typeface="Times New Roman" pitchFamily="18" charset="0"/>
                <a:cs typeface="Times New Roman" pitchFamily="18" charset="0"/>
              </a:rPr>
              <a:t> </a:t>
            </a:r>
            <a:r>
              <a:rPr lang="sr-Latn-CS" altLang="sr-Latn-RS" dirty="0" smtClean="0">
                <a:latin typeface="Times New Roman" pitchFamily="18" charset="0"/>
                <a:cs typeface="Times New Roman" pitchFamily="18" charset="0"/>
              </a:rPr>
              <a:t>Obaveza prema ino dobavljaču iznosi 100 EUR odnosno 11.500,00 RSD. Na dan 31.12. 100 EUR ima protivvrednost od 12.095,83 RSD</a:t>
            </a:r>
          </a:p>
          <a:p>
            <a:pPr lvl="1" eaLnBrk="1" hangingPunct="1"/>
            <a:r>
              <a:rPr lang="sr-Latn-CS" altLang="sr-Latn-RS" dirty="0" smtClean="0">
                <a:solidFill>
                  <a:srgbClr val="EF2130"/>
                </a:solidFill>
                <a:latin typeface="Times New Roman" pitchFamily="18" charset="0"/>
                <a:cs typeface="Times New Roman" pitchFamily="18" charset="0"/>
              </a:rPr>
              <a:t>Knjiženje</a:t>
            </a:r>
            <a:r>
              <a:rPr lang="sr-Latn-CS" altLang="sr-Latn-RS" dirty="0" smtClean="0">
                <a:solidFill>
                  <a:schemeClr val="accent2"/>
                </a:solidFill>
                <a:latin typeface="Times New Roman" pitchFamily="18" charset="0"/>
                <a:cs typeface="Times New Roman" pitchFamily="18" charset="0"/>
              </a:rPr>
              <a:t>: </a:t>
            </a:r>
            <a:r>
              <a:rPr lang="sr-Latn-CS" altLang="sr-Latn-RS" dirty="0" smtClean="0">
                <a:latin typeface="Times New Roman" pitchFamily="18" charset="0"/>
                <a:cs typeface="Times New Roman" pitchFamily="18" charset="0"/>
              </a:rPr>
              <a:t>131312 / 252211   595,83  595.83</a:t>
            </a:r>
            <a:endParaRPr lang="sr-Latn-CS" altLang="sr-Latn-RS" dirty="0" smtClean="0">
              <a:solidFill>
                <a:schemeClr val="accent2"/>
              </a:solidFill>
              <a:latin typeface="Times New Roman" pitchFamily="18" charset="0"/>
              <a:cs typeface="Times New Roman" pitchFamily="18" charset="0"/>
            </a:endParaRPr>
          </a:p>
          <a:p>
            <a:pPr lvl="1" eaLnBrk="1" hangingPunct="1">
              <a:buFont typeface="Arial" charset="0"/>
              <a:buNone/>
            </a:pPr>
            <a:endParaRPr lang="en-US" altLang="sr-Latn-RS" dirty="0" smtClean="0">
              <a:latin typeface="Times New Roman" pitchFamily="18" charset="0"/>
              <a:cs typeface="Times New Roman" pitchFamily="18" charset="0"/>
            </a:endParaRPr>
          </a:p>
        </p:txBody>
      </p:sp>
      <p:sp>
        <p:nvSpPr>
          <p:cNvPr id="2662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72E6E445-8D46-4322-86D8-C3A216400D61}" type="slidenum">
              <a:rPr lang="sr-Latn-RS" altLang="en-US" smtClean="0">
                <a:solidFill>
                  <a:srgbClr val="898989"/>
                </a:solidFill>
                <a:latin typeface="Calibri" pitchFamily="34" charset="0"/>
              </a:rPr>
              <a:pPr/>
              <a:t>32</a:t>
            </a:fld>
            <a:endParaRPr lang="sr-Latn-RS" altLang="en-US" smtClean="0">
              <a:solidFill>
                <a:srgbClr val="898989"/>
              </a:solidFill>
              <a:latin typeface="Calibri" pitchFamily="34" charset="0"/>
            </a:endParaRPr>
          </a:p>
        </p:txBody>
      </p:sp>
      <p:sp>
        <p:nvSpPr>
          <p:cNvPr id="26630" name="AutoShape 4"/>
          <p:cNvSpPr>
            <a:spLocks noChangeArrowheads="1"/>
          </p:cNvSpPr>
          <p:nvPr/>
        </p:nvSpPr>
        <p:spPr bwMode="auto">
          <a:xfrm>
            <a:off x="6659563" y="5949950"/>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08520" y="-17140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078773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box(in)">
                                      <p:cBhvr>
                                        <p:cTn id="7" dur="500"/>
                                        <p:tgtEl>
                                          <p:spTgt spid="378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7891">
                                            <p:txEl>
                                              <p:pRg st="1" end="1"/>
                                            </p:txEl>
                                          </p:spTgt>
                                        </p:tgtEl>
                                        <p:attrNameLst>
                                          <p:attrName>style.visibility</p:attrName>
                                        </p:attrNameLst>
                                      </p:cBhvr>
                                      <p:to>
                                        <p:strVal val="visible"/>
                                      </p:to>
                                    </p:set>
                                    <p:animEffect transition="in" filter="box(in)">
                                      <p:cBhvr>
                                        <p:cTn id="12" dur="500"/>
                                        <p:tgtEl>
                                          <p:spTgt spid="378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7891">
                                            <p:txEl>
                                              <p:pRg st="2" end="2"/>
                                            </p:txEl>
                                          </p:spTgt>
                                        </p:tgtEl>
                                        <p:attrNameLst>
                                          <p:attrName>style.visibility</p:attrName>
                                        </p:attrNameLst>
                                      </p:cBhvr>
                                      <p:to>
                                        <p:strVal val="visible"/>
                                      </p:to>
                                    </p:set>
                                    <p:animEffect transition="in" filter="box(in)">
                                      <p:cBhvr>
                                        <p:cTn id="17" dur="500"/>
                                        <p:tgtEl>
                                          <p:spTgt spid="378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7891">
                                            <p:txEl>
                                              <p:pRg st="3" end="3"/>
                                            </p:txEl>
                                          </p:spTgt>
                                        </p:tgtEl>
                                        <p:attrNameLst>
                                          <p:attrName>style.visibility</p:attrName>
                                        </p:attrNameLst>
                                      </p:cBhvr>
                                      <p:to>
                                        <p:strVal val="visible"/>
                                      </p:to>
                                    </p:set>
                                    <p:animEffect transition="in" filter="box(in)">
                                      <p:cBhvr>
                                        <p:cTn id="22" dur="500"/>
                                        <p:tgtEl>
                                          <p:spTgt spid="378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2"/>
          <p:cNvSpPr>
            <a:spLocks noGrp="1"/>
          </p:cNvSpPr>
          <p:nvPr>
            <p:ph type="title"/>
          </p:nvPr>
        </p:nvSpPr>
        <p:spPr/>
        <p:txBody>
          <a:bodyPr>
            <a:normAutofit fontScale="90000"/>
          </a:bodyPr>
          <a:lstStyle/>
          <a:p>
            <a:pPr eaLnBrk="1" hangingPunct="1"/>
            <a:r>
              <a:rPr lang="sr-Latn-CS" altLang="sr-Latn-RS" sz="2900" dirty="0" smtClean="0">
                <a:solidFill>
                  <a:srgbClr val="EF2130"/>
                </a:solidFill>
                <a:latin typeface="Times New Roman" pitchFamily="18" charset="0"/>
                <a:cs typeface="Times New Roman" pitchFamily="18" charset="0"/>
              </a:rPr>
              <a:t>4c.</a:t>
            </a:r>
            <a:r>
              <a:rPr lang="sr-Latn-CS" altLang="sr-Latn-RS" sz="2900" dirty="0" smtClean="0">
                <a:latin typeface="Times New Roman" pitchFamily="18" charset="0"/>
                <a:cs typeface="Times New Roman" pitchFamily="18" charset="0"/>
              </a:rPr>
              <a:t> Svođenje vrednosti imovine i obaveza u devizama na dinarsku protivvrednost po srednjem kursu 31.12. 201</a:t>
            </a:r>
            <a:r>
              <a:rPr lang="en-US" altLang="sr-Latn-RS" sz="2900" dirty="0" smtClean="0">
                <a:latin typeface="Times New Roman" pitchFamily="18" charset="0"/>
                <a:cs typeface="Times New Roman" pitchFamily="18" charset="0"/>
              </a:rPr>
              <a:t>5</a:t>
            </a:r>
            <a:r>
              <a:rPr lang="sr-Latn-CS" altLang="sr-Latn-RS" sz="3600" dirty="0" smtClean="0">
                <a:latin typeface="Times New Roman" pitchFamily="18" charset="0"/>
                <a:cs typeface="Times New Roman" pitchFamily="18" charset="0"/>
              </a:rPr>
              <a:t>.</a:t>
            </a:r>
          </a:p>
        </p:txBody>
      </p:sp>
      <p:sp>
        <p:nvSpPr>
          <p:cNvPr id="38915" name="Rectangle 3"/>
          <p:cNvSpPr>
            <a:spLocks noGrp="1"/>
          </p:cNvSpPr>
          <p:nvPr>
            <p:ph idx="1"/>
          </p:nvPr>
        </p:nvSpPr>
        <p:spPr/>
        <p:txBody>
          <a:bodyPr/>
          <a:lstStyle/>
          <a:p>
            <a:pPr eaLnBrk="1" hangingPunct="1"/>
            <a:r>
              <a:rPr lang="sr-Latn-CS" altLang="sr-Latn-RS" dirty="0" smtClean="0">
                <a:latin typeface="Times New Roman" pitchFamily="18" charset="0"/>
                <a:cs typeface="Times New Roman" pitchFamily="18" charset="0"/>
              </a:rPr>
              <a:t>Vrednost po srednjem kursu </a:t>
            </a:r>
            <a:r>
              <a:rPr lang="sr-Latn-CS" altLang="sr-Latn-RS" b="1" dirty="0" smtClean="0">
                <a:latin typeface="Times New Roman" pitchFamily="18" charset="0"/>
                <a:cs typeface="Times New Roman" pitchFamily="18" charset="0"/>
              </a:rPr>
              <a:t>je manja </a:t>
            </a:r>
            <a:r>
              <a:rPr lang="sr-Latn-CS" altLang="sr-Latn-RS" dirty="0" smtClean="0">
                <a:latin typeface="Times New Roman" pitchFamily="18" charset="0"/>
                <a:cs typeface="Times New Roman" pitchFamily="18" charset="0"/>
              </a:rPr>
              <a:t>od vrednosti pre svođenja na dinarsku protivvrednost</a:t>
            </a:r>
            <a:r>
              <a:rPr lang="sr-Latn-CS" altLang="sr-Latn-RS" sz="2400" dirty="0" smtClean="0">
                <a:latin typeface="Times New Roman" pitchFamily="18" charset="0"/>
                <a:cs typeface="Times New Roman" pitchFamily="18" charset="0"/>
              </a:rPr>
              <a:t> </a:t>
            </a:r>
          </a:p>
          <a:p>
            <a:pPr eaLnBrk="1" hangingPunct="1"/>
            <a:r>
              <a:rPr lang="sr-Latn-CS" altLang="sr-Latn-RS" dirty="0" smtClean="0">
                <a:solidFill>
                  <a:schemeClr val="accent2"/>
                </a:solidFill>
                <a:latin typeface="Times New Roman" pitchFamily="18" charset="0"/>
                <a:cs typeface="Times New Roman" pitchFamily="18" charset="0"/>
              </a:rPr>
              <a:t>Primer:</a:t>
            </a:r>
            <a:r>
              <a:rPr lang="sr-Latn-CS" altLang="sr-Latn-RS" sz="2400" dirty="0" smtClean="0">
                <a:solidFill>
                  <a:schemeClr val="accent2"/>
                </a:solidFill>
                <a:latin typeface="Times New Roman" pitchFamily="18" charset="0"/>
                <a:cs typeface="Times New Roman" pitchFamily="18" charset="0"/>
              </a:rPr>
              <a:t> </a:t>
            </a:r>
            <a:r>
              <a:rPr lang="sr-Latn-CS" altLang="sr-Latn-RS" dirty="0" smtClean="0">
                <a:latin typeface="Times New Roman" pitchFamily="18" charset="0"/>
                <a:cs typeface="Times New Roman" pitchFamily="18" charset="0"/>
              </a:rPr>
              <a:t>Obaveza prema ino dobavljaču iznosi 100 EUR odnosno 11.500 RSD. Na dan 31.12. 100 EUR ima protivvrednost od 12.095,83 RSD</a:t>
            </a:r>
          </a:p>
          <a:p>
            <a:pPr eaLnBrk="1" hangingPunct="1"/>
            <a:r>
              <a:rPr lang="sr-Latn-CS" altLang="sr-Latn-RS" dirty="0" smtClean="0">
                <a:solidFill>
                  <a:schemeClr val="accent2"/>
                </a:solidFill>
                <a:latin typeface="Times New Roman" pitchFamily="18" charset="0"/>
                <a:cs typeface="Times New Roman" pitchFamily="18" charset="0"/>
              </a:rPr>
              <a:t>Knjiženje: </a:t>
            </a:r>
            <a:r>
              <a:rPr lang="sr-Latn-CS" altLang="sr-Latn-RS" dirty="0" smtClean="0">
                <a:latin typeface="Times New Roman" pitchFamily="18" charset="0"/>
                <a:cs typeface="Times New Roman" pitchFamily="18" charset="0"/>
              </a:rPr>
              <a:t>252211/131312  595,83  595,83</a:t>
            </a:r>
            <a:endParaRPr lang="en-US" altLang="sr-Latn-RS" dirty="0" smtClean="0">
              <a:solidFill>
                <a:schemeClr val="accent2"/>
              </a:solidFill>
              <a:latin typeface="Times New Roman" pitchFamily="18" charset="0"/>
              <a:cs typeface="Times New Roman" pitchFamily="18" charset="0"/>
            </a:endParaRPr>
          </a:p>
        </p:txBody>
      </p:sp>
      <p:sp>
        <p:nvSpPr>
          <p:cNvPr id="2765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CC2E1F62-B570-466B-9D03-127CECA3E2DA}" type="slidenum">
              <a:rPr lang="sr-Latn-RS" altLang="en-US" smtClean="0">
                <a:solidFill>
                  <a:srgbClr val="898989"/>
                </a:solidFill>
                <a:latin typeface="Calibri" pitchFamily="34" charset="0"/>
              </a:rPr>
              <a:pPr/>
              <a:t>33</a:t>
            </a:fld>
            <a:endParaRPr lang="sr-Latn-RS" altLang="en-US" smtClean="0">
              <a:solidFill>
                <a:srgbClr val="898989"/>
              </a:solidFill>
              <a:latin typeface="Calibri" pitchFamily="34" charset="0"/>
            </a:endParaRPr>
          </a:p>
        </p:txBody>
      </p:sp>
      <p:sp>
        <p:nvSpPr>
          <p:cNvPr id="2" name="U-Turn Arrow 1"/>
          <p:cNvSpPr/>
          <p:nvPr/>
        </p:nvSpPr>
        <p:spPr>
          <a:xfrm>
            <a:off x="0" y="793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227311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box(in)">
                                      <p:cBhvr>
                                        <p:cTn id="7" dur="500"/>
                                        <p:tgtEl>
                                          <p:spTgt spid="389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8915">
                                            <p:txEl>
                                              <p:pRg st="1" end="1"/>
                                            </p:txEl>
                                          </p:spTgt>
                                        </p:tgtEl>
                                        <p:attrNameLst>
                                          <p:attrName>style.visibility</p:attrName>
                                        </p:attrNameLst>
                                      </p:cBhvr>
                                      <p:to>
                                        <p:strVal val="visible"/>
                                      </p:to>
                                    </p:set>
                                    <p:animEffect transition="in" filter="box(in)">
                                      <p:cBhvr>
                                        <p:cTn id="12" dur="500"/>
                                        <p:tgtEl>
                                          <p:spTgt spid="389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8915">
                                            <p:txEl>
                                              <p:pRg st="2" end="2"/>
                                            </p:txEl>
                                          </p:spTgt>
                                        </p:tgtEl>
                                        <p:attrNameLst>
                                          <p:attrName>style.visibility</p:attrName>
                                        </p:attrNameLst>
                                      </p:cBhvr>
                                      <p:to>
                                        <p:strVal val="visible"/>
                                      </p:to>
                                    </p:set>
                                    <p:animEffect transition="in" filter="box(in)">
                                      <p:cBhvr>
                                        <p:cTn id="17" dur="500"/>
                                        <p:tgtEl>
                                          <p:spTgt spid="38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5. Knjiženja u vezi svođenja na gotovinsku osnovu</a:t>
            </a:r>
            <a:endParaRPr lang="en-US" altLang="sr-Latn-RS" sz="3200" dirty="0" smtClean="0">
              <a:latin typeface="Times New Roman" pitchFamily="18" charset="0"/>
              <a:cs typeface="Times New Roman" pitchFamily="18" charset="0"/>
            </a:endParaRPr>
          </a:p>
        </p:txBody>
      </p:sp>
      <p:sp>
        <p:nvSpPr>
          <p:cNvPr id="2" name="Rectangle 3"/>
          <p:cNvSpPr>
            <a:spLocks noGrp="1"/>
          </p:cNvSpPr>
          <p:nvPr>
            <p:ph idx="1"/>
          </p:nvPr>
        </p:nvSpPr>
        <p:spPr/>
        <p:txBody>
          <a:bodyPr>
            <a:noAutofit/>
          </a:bodyPr>
          <a:lstStyle/>
          <a:p>
            <a:pPr eaLnBrk="1" hangingPunct="1">
              <a:lnSpc>
                <a:spcPct val="80000"/>
              </a:lnSpc>
            </a:pPr>
            <a:r>
              <a:rPr lang="sr-Latn-CS" altLang="sr-Latn-RS" sz="2400" dirty="0" smtClean="0">
                <a:latin typeface="Times New Roman" pitchFamily="18" charset="0"/>
                <a:cs typeface="Times New Roman" pitchFamily="18" charset="0"/>
              </a:rPr>
              <a:t>Član 5. st. 6. Uredbe o budžetskom računovodstvu propisuje da KBS i korisnici sredstava OOSO </a:t>
            </a:r>
            <a:r>
              <a:rPr lang="sr-Latn-CS" altLang="sr-Latn-RS" sz="2400" dirty="0" smtClean="0">
                <a:solidFill>
                  <a:srgbClr val="EF2130"/>
                </a:solidFill>
                <a:latin typeface="Times New Roman" pitchFamily="18" charset="0"/>
                <a:cs typeface="Times New Roman" pitchFamily="18" charset="0"/>
              </a:rPr>
              <a:t>mogu voditi računovodstvene evidencije i prema obračunskoj osnovi</a:t>
            </a:r>
            <a:r>
              <a:rPr lang="sr-Latn-CS" altLang="sr-Latn-RS" sz="2400" dirty="0" smtClean="0">
                <a:latin typeface="Times New Roman" pitchFamily="18" charset="0"/>
                <a:cs typeface="Times New Roman" pitchFamily="18" charset="0"/>
              </a:rPr>
              <a:t> za potrebe internog izveštavanja, pod uslovom da se FI  izrađuju na gotovinskoj osnovi radi konsolidovanog izveštavanja.</a:t>
            </a:r>
          </a:p>
          <a:p>
            <a:pPr eaLnBrk="1" hangingPunct="1">
              <a:lnSpc>
                <a:spcPct val="80000"/>
              </a:lnSpc>
            </a:pPr>
            <a:r>
              <a:rPr lang="sr-Latn-CS" altLang="sr-Latn-RS" sz="2400" dirty="0" smtClean="0">
                <a:latin typeface="Times New Roman" pitchFamily="18" charset="0"/>
                <a:cs typeface="Times New Roman" pitchFamily="18" charset="0"/>
              </a:rPr>
              <a:t>Članovi 14 (klasa 4) i 15 (klasa 5) Kontnog plana za budžetski sistem zasnovani su u suštini na obračunskoj osnovi jer propisuju da se prilikom primljenje fakture zadužuju tekući rashodi ili izdaci za nefinansijsku imovinu a odobrava se faktura dobavljača. Da bismo poštovali gotovinski princip onda se knjiženja zasnovana na obračunskoj osnovi na kraju budžetske godine </a:t>
            </a:r>
            <a:r>
              <a:rPr lang="sr-Latn-CS" altLang="sr-Latn-RS" sz="2400" b="1" dirty="0" smtClean="0">
                <a:latin typeface="Times New Roman" pitchFamily="18" charset="0"/>
                <a:cs typeface="Times New Roman" pitchFamily="18" charset="0"/>
              </a:rPr>
              <a:t>moraju svesti na gotovinsku osnovu. </a:t>
            </a:r>
            <a:endParaRPr lang="sr-Latn-CS" altLang="sr-Latn-RS" sz="2400" dirty="0" smtClean="0">
              <a:latin typeface="Times New Roman" pitchFamily="18" charset="0"/>
              <a:cs typeface="Times New Roman" pitchFamily="18" charset="0"/>
            </a:endParaRPr>
          </a:p>
        </p:txBody>
      </p:sp>
      <p:sp>
        <p:nvSpPr>
          <p:cNvPr id="2867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DE0FE40F-746F-47FB-B6E0-878E98240D16}" type="slidenum">
              <a:rPr lang="sr-Latn-RS" altLang="en-US" smtClean="0">
                <a:solidFill>
                  <a:srgbClr val="898989"/>
                </a:solidFill>
                <a:latin typeface="Calibri" pitchFamily="34" charset="0"/>
              </a:rPr>
              <a:pPr/>
              <a:t>34</a:t>
            </a:fld>
            <a:endParaRPr lang="sr-Latn-RS" altLang="en-US" smtClean="0">
              <a:solidFill>
                <a:srgbClr val="898989"/>
              </a:solidFill>
              <a:latin typeface="Calibri" pitchFamily="34" charset="0"/>
            </a:endParaRPr>
          </a:p>
        </p:txBody>
      </p:sp>
      <p:sp>
        <p:nvSpPr>
          <p:cNvPr id="28678" name="AutoShape 4"/>
          <p:cNvSpPr>
            <a:spLocks noChangeArrowheads="1"/>
          </p:cNvSpPr>
          <p:nvPr/>
        </p:nvSpPr>
        <p:spPr bwMode="auto">
          <a:xfrm>
            <a:off x="7164388" y="5876925"/>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Tree>
    <p:extLst>
      <p:ext uri="{BB962C8B-B14F-4D97-AF65-F5344CB8AC3E}">
        <p14:creationId xmlns:p14="http://schemas.microsoft.com/office/powerpoint/2010/main" val="19924752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4"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5.Knjiženja u vezi svođenja na gotovinsku osnovu</a:t>
            </a:r>
            <a:endParaRPr lang="en-US" altLang="sr-Latn-RS" sz="3200" dirty="0" smtClean="0">
              <a:latin typeface="Times New Roman" pitchFamily="18" charset="0"/>
              <a:cs typeface="Times New Roman" pitchFamily="18" charset="0"/>
            </a:endParaRPr>
          </a:p>
        </p:txBody>
      </p:sp>
      <p:sp>
        <p:nvSpPr>
          <p:cNvPr id="44035" name="Rectangle 3"/>
          <p:cNvSpPr>
            <a:spLocks noGrp="1"/>
          </p:cNvSpPr>
          <p:nvPr>
            <p:ph idx="1"/>
          </p:nvPr>
        </p:nvSpPr>
        <p:spPr/>
        <p:txBody>
          <a:bodyPr/>
          <a:lstStyle/>
          <a:p>
            <a:pPr eaLnBrk="1" hangingPunct="1">
              <a:lnSpc>
                <a:spcPct val="90000"/>
              </a:lnSpc>
            </a:pPr>
            <a:r>
              <a:rPr lang="sr-Latn-CS" altLang="sr-Latn-RS" sz="2800" dirty="0" smtClean="0">
                <a:latin typeface="Times New Roman" pitchFamily="18" charset="0"/>
                <a:cs typeface="Times New Roman" pitchFamily="18" charset="0"/>
              </a:rPr>
              <a:t>Svođenje se vrši tako da se zatvore subanalitička konta klase 4 i 5 i da se iznosi sa tih konta prenesu na teret konta AVR. Po izvršenom plaćanju dobavljača sprovode se dva stava za knjiženje 252111/121112 i konta klase 4 ili 5 / a konta AVR potražuju.</a:t>
            </a:r>
          </a:p>
          <a:p>
            <a:pPr eaLnBrk="1" hangingPunct="1">
              <a:lnSpc>
                <a:spcPct val="90000"/>
              </a:lnSpc>
            </a:pPr>
            <a:r>
              <a:rPr lang="sr-Latn-CS" altLang="sr-Latn-RS" sz="2800" dirty="0" smtClean="0">
                <a:latin typeface="Times New Roman" pitchFamily="18" charset="0"/>
                <a:cs typeface="Times New Roman" pitchFamily="18" charset="0"/>
              </a:rPr>
              <a:t>Ukoliko je u toku godine knjiženje primljenih a neplaćenih faktura vršeno tako da duguju konta AVR a odobrava se faktura dobavljača, onda neće biti potrebno vršiti nikakva knjiženja u vezi svođenja na gotovinsku osnovu</a:t>
            </a:r>
            <a:r>
              <a:rPr lang="sr-Latn-CS" altLang="sr-Latn-RS" sz="2800" dirty="0" smtClean="0">
                <a:latin typeface="Arial" charset="0"/>
              </a:rPr>
              <a:t>. </a:t>
            </a:r>
            <a:endParaRPr lang="en-US" altLang="sr-Latn-RS" sz="2800" b="1" dirty="0" smtClean="0">
              <a:latin typeface="Arial" charset="0"/>
            </a:endParaRPr>
          </a:p>
          <a:p>
            <a:pPr eaLnBrk="1" hangingPunct="1">
              <a:lnSpc>
                <a:spcPct val="90000"/>
              </a:lnSpc>
            </a:pPr>
            <a:endParaRPr lang="en-US" altLang="sr-Latn-RS" sz="2800" b="1" dirty="0" smtClean="0">
              <a:latin typeface="Arial" charset="0"/>
            </a:endParaRPr>
          </a:p>
        </p:txBody>
      </p:sp>
      <p:sp>
        <p:nvSpPr>
          <p:cNvPr id="2970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369BF3A4-0EFF-4D18-83A7-923E29378EFF}" type="slidenum">
              <a:rPr lang="sr-Latn-RS" altLang="en-US" smtClean="0">
                <a:solidFill>
                  <a:srgbClr val="898989"/>
                </a:solidFill>
                <a:latin typeface="Calibri" pitchFamily="34" charset="0"/>
              </a:rPr>
              <a:pPr/>
              <a:t>35</a:t>
            </a:fld>
            <a:endParaRPr lang="sr-Latn-RS" altLang="en-US" smtClean="0">
              <a:solidFill>
                <a:srgbClr val="898989"/>
              </a:solidFill>
              <a:latin typeface="Calibri" pitchFamily="34" charset="0"/>
            </a:endParaRPr>
          </a:p>
        </p:txBody>
      </p:sp>
      <p:sp>
        <p:nvSpPr>
          <p:cNvPr id="2" name="U-Turn Arrow 1"/>
          <p:cNvSpPr/>
          <p:nvPr/>
        </p:nvSpPr>
        <p:spPr>
          <a:xfrm>
            <a:off x="179512" y="11663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625702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box(in)">
                                      <p:cBhvr>
                                        <p:cTn id="7" dur="500"/>
                                        <p:tgtEl>
                                          <p:spTgt spid="440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4035">
                                            <p:txEl>
                                              <p:pRg st="0" end="0"/>
                                            </p:txEl>
                                          </p:spTgt>
                                        </p:tgtEl>
                                        <p:attrNameLst>
                                          <p:attrName>style.visibility</p:attrName>
                                        </p:attrNameLst>
                                      </p:cBhvr>
                                      <p:to>
                                        <p:strVal val="visible"/>
                                      </p:to>
                                    </p:set>
                                    <p:animEffect transition="in" filter="box(in)">
                                      <p:cBhvr>
                                        <p:cTn id="12" dur="500"/>
                                        <p:tgtEl>
                                          <p:spTgt spid="440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4035">
                                            <p:txEl>
                                              <p:pRg st="1" end="1"/>
                                            </p:txEl>
                                          </p:spTgt>
                                        </p:tgtEl>
                                        <p:attrNameLst>
                                          <p:attrName>style.visibility</p:attrName>
                                        </p:attrNameLst>
                                      </p:cBhvr>
                                      <p:to>
                                        <p:strVal val="visible"/>
                                      </p:to>
                                    </p:set>
                                    <p:animEffect transition="in" filter="box(in)">
                                      <p:cBhvr>
                                        <p:cTn id="17" dur="500"/>
                                        <p:tgtEl>
                                          <p:spTgt spid="440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6.Obaveza sastavljanja, popunjavanja i podnošenja SVS obrasca</a:t>
            </a:r>
            <a:endParaRPr lang="en-US" altLang="sr-Latn-RS" sz="3200" dirty="0" smtClean="0">
              <a:latin typeface="Times New Roman" pitchFamily="18" charset="0"/>
              <a:cs typeface="Times New Roman" pitchFamily="18" charset="0"/>
            </a:endParaRPr>
          </a:p>
        </p:txBody>
      </p:sp>
      <p:sp>
        <p:nvSpPr>
          <p:cNvPr id="28675" name="Rectangle 3"/>
          <p:cNvSpPr>
            <a:spLocks noGrp="1"/>
          </p:cNvSpPr>
          <p:nvPr>
            <p:ph idx="1"/>
          </p:nvPr>
        </p:nvSpPr>
        <p:spPr/>
        <p:txBody>
          <a:bodyPr>
            <a:normAutofit/>
          </a:bodyPr>
          <a:lstStyle/>
          <a:p>
            <a:pPr eaLnBrk="1" hangingPunct="1">
              <a:lnSpc>
                <a:spcPct val="90000"/>
              </a:lnSpc>
            </a:pPr>
            <a:r>
              <a:rPr lang="sr-Latn-CS" altLang="sr-Latn-RS" sz="2400" dirty="0" smtClean="0">
                <a:solidFill>
                  <a:schemeClr val="accent2"/>
                </a:solidFill>
                <a:latin typeface="Times New Roman" pitchFamily="18" charset="0"/>
                <a:cs typeface="Times New Roman" pitchFamily="18" charset="0"/>
              </a:rPr>
              <a:t>Pravilnik o načinu i postupku prenosa neutrošenih budžetskih sredstava Republike Srbije na račun izvršenja budžeta Republike Srbije (Sl. gl. RS, br. 120/2012</a:t>
            </a:r>
            <a:r>
              <a:rPr lang="sr-Latn-CS" altLang="sr-Latn-RS" sz="2000" dirty="0" smtClean="0">
                <a:latin typeface="Times New Roman" pitchFamily="18" charset="0"/>
                <a:cs typeface="Times New Roman" pitchFamily="18" charset="0"/>
              </a:rPr>
              <a:t>) - donet na osnovu čl. 59. Zakona o budžetskom sistemu.</a:t>
            </a:r>
          </a:p>
          <a:p>
            <a:pPr lvl="1" eaLnBrk="1" hangingPunct="1">
              <a:lnSpc>
                <a:spcPct val="90000"/>
              </a:lnSpc>
            </a:pPr>
            <a:r>
              <a:rPr lang="sr-Latn-CS" altLang="sr-Latn-RS" sz="1800" dirty="0" smtClean="0">
                <a:latin typeface="Times New Roman" pitchFamily="18" charset="0"/>
                <a:cs typeface="Times New Roman" pitchFamily="18" charset="0"/>
              </a:rPr>
              <a:t>Pravilnik bliže uređuje način utvrđivanja iznosa i postupak vraćanja neutrošenih sredstava koja su u skladu sa zakonom o budžetu Republike Srbije za 201</a:t>
            </a:r>
            <a:r>
              <a:rPr lang="en-US" altLang="sr-Latn-RS" sz="1800" dirty="0" smtClean="0">
                <a:latin typeface="Times New Roman" pitchFamily="18" charset="0"/>
                <a:cs typeface="Times New Roman" pitchFamily="18" charset="0"/>
              </a:rPr>
              <a:t>5</a:t>
            </a:r>
            <a:r>
              <a:rPr lang="sr-Latn-CS" altLang="sr-Latn-RS" sz="1800" dirty="0" smtClean="0">
                <a:latin typeface="Times New Roman" pitchFamily="18" charset="0"/>
                <a:cs typeface="Times New Roman" pitchFamily="18" charset="0"/>
              </a:rPr>
              <a:t>. godinu, do isteka fiskalne godine preneta direktnim i indirektnim KBS, a nisu utrošena u 201</a:t>
            </a:r>
            <a:r>
              <a:rPr lang="en-US" altLang="sr-Latn-RS" sz="1800" dirty="0" smtClean="0">
                <a:latin typeface="Times New Roman" pitchFamily="18" charset="0"/>
                <a:cs typeface="Times New Roman" pitchFamily="18" charset="0"/>
              </a:rPr>
              <a:t>5</a:t>
            </a:r>
            <a:r>
              <a:rPr lang="sr-Latn-CS" altLang="sr-Latn-RS" sz="1800" dirty="0" smtClean="0">
                <a:latin typeface="Times New Roman" pitchFamily="18" charset="0"/>
                <a:cs typeface="Times New Roman" pitchFamily="18" charset="0"/>
              </a:rPr>
              <a:t>. godini.</a:t>
            </a:r>
          </a:p>
          <a:p>
            <a:pPr lvl="1" eaLnBrk="1" hangingPunct="1">
              <a:lnSpc>
                <a:spcPct val="90000"/>
              </a:lnSpc>
            </a:pPr>
            <a:r>
              <a:rPr lang="sr-Latn-CS" altLang="sr-Latn-RS" sz="1800" dirty="0" smtClean="0">
                <a:latin typeface="Times New Roman" pitchFamily="18" charset="0"/>
                <a:cs typeface="Times New Roman" pitchFamily="18" charset="0"/>
              </a:rPr>
              <a:t>Povraćaj  neutrošenih sredstava direktni i indirektni KBS, morali su izvršiti zaključno sa </a:t>
            </a:r>
            <a:r>
              <a:rPr lang="sr-Latn-CS" altLang="sr-Latn-RS" sz="1800" b="1" dirty="0" smtClean="0">
                <a:latin typeface="Times New Roman" pitchFamily="18" charset="0"/>
                <a:cs typeface="Times New Roman" pitchFamily="18" charset="0"/>
              </a:rPr>
              <a:t>31. decembrom</a:t>
            </a:r>
            <a:r>
              <a:rPr lang="sr-Latn-CS" altLang="sr-Latn-RS" sz="1800" dirty="0" smtClean="0">
                <a:latin typeface="Times New Roman" pitchFamily="18" charset="0"/>
                <a:cs typeface="Times New Roman" pitchFamily="18" charset="0"/>
              </a:rPr>
              <a:t> </a:t>
            </a:r>
            <a:r>
              <a:rPr lang="sr-Latn-CS" altLang="sr-Latn-RS" sz="1800" b="1" dirty="0" smtClean="0">
                <a:latin typeface="Times New Roman" pitchFamily="18" charset="0"/>
                <a:cs typeface="Times New Roman" pitchFamily="18" charset="0"/>
              </a:rPr>
              <a:t>201</a:t>
            </a:r>
            <a:r>
              <a:rPr lang="en-US" altLang="sr-Latn-RS" sz="1800" b="1" dirty="0" smtClean="0">
                <a:latin typeface="Times New Roman" pitchFamily="18" charset="0"/>
                <a:cs typeface="Times New Roman" pitchFamily="18" charset="0"/>
              </a:rPr>
              <a:t>5</a:t>
            </a:r>
            <a:r>
              <a:rPr lang="sr-Latn-CS" altLang="sr-Latn-RS" sz="1800" b="1" dirty="0" smtClean="0">
                <a:latin typeface="Times New Roman" pitchFamily="18" charset="0"/>
                <a:cs typeface="Times New Roman" pitchFamily="18" charset="0"/>
              </a:rPr>
              <a:t>. g. </a:t>
            </a:r>
            <a:r>
              <a:rPr lang="sr-Latn-CS" altLang="sr-Latn-RS" sz="1800" dirty="0" smtClean="0">
                <a:latin typeface="Times New Roman" pitchFamily="18" charset="0"/>
                <a:cs typeface="Times New Roman" pitchFamily="18" charset="0"/>
              </a:rPr>
              <a:t>na račun  - Izvršenje budžeta RS, br. 840 -1620 – 21</a:t>
            </a:r>
          </a:p>
          <a:p>
            <a:pPr lvl="1" eaLnBrk="1" hangingPunct="1">
              <a:lnSpc>
                <a:spcPct val="90000"/>
              </a:lnSpc>
            </a:pPr>
            <a:r>
              <a:rPr lang="sr-Latn-CS" altLang="sr-Latn-RS" sz="1800" dirty="0" smtClean="0">
                <a:latin typeface="Times New Roman" pitchFamily="18" charset="0"/>
                <a:cs typeface="Times New Roman" pitchFamily="18" charset="0"/>
              </a:rPr>
              <a:t>Iznos neutrošenih sredstava iskazuje se na obrascu SVS – Specifikacija vraćenih budžetskih sredstava</a:t>
            </a:r>
          </a:p>
          <a:p>
            <a:pPr lvl="1" eaLnBrk="1" hangingPunct="1">
              <a:lnSpc>
                <a:spcPct val="90000"/>
              </a:lnSpc>
            </a:pPr>
            <a:r>
              <a:rPr lang="sr-Latn-CS" altLang="sr-Latn-RS" sz="1800" dirty="0" smtClean="0">
                <a:latin typeface="Times New Roman" pitchFamily="18" charset="0"/>
                <a:cs typeface="Times New Roman" pitchFamily="18" charset="0"/>
              </a:rPr>
              <a:t>KBS RS </a:t>
            </a:r>
            <a:r>
              <a:rPr lang="sr-Latn-CS" altLang="sr-Latn-RS" sz="1800" b="1" dirty="0" smtClean="0">
                <a:latin typeface="Times New Roman" pitchFamily="18" charset="0"/>
                <a:cs typeface="Times New Roman" pitchFamily="18" charset="0"/>
              </a:rPr>
              <a:t>odgovorni su za istinitost i tačnost</a:t>
            </a:r>
            <a:r>
              <a:rPr lang="sr-Latn-CS" altLang="sr-Latn-RS" sz="1800" dirty="0" smtClean="0">
                <a:latin typeface="Times New Roman" pitchFamily="18" charset="0"/>
                <a:cs typeface="Times New Roman" pitchFamily="18" charset="0"/>
              </a:rPr>
              <a:t> iskazanih podataka u obrascu SVS . </a:t>
            </a:r>
          </a:p>
          <a:p>
            <a:pPr lvl="1" eaLnBrk="1" hangingPunct="1">
              <a:lnSpc>
                <a:spcPct val="90000"/>
              </a:lnSpc>
            </a:pPr>
            <a:endParaRPr lang="sr-Latn-CS" altLang="sr-Latn-RS" sz="1800" dirty="0" smtClean="0">
              <a:latin typeface="Times New Roman" pitchFamily="18" charset="0"/>
              <a:cs typeface="Times New Roman" pitchFamily="18" charset="0"/>
            </a:endParaRPr>
          </a:p>
        </p:txBody>
      </p:sp>
      <p:sp>
        <p:nvSpPr>
          <p:cNvPr id="3072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241C8F3D-F9C2-4D0A-A60A-A0D2F1F47BBB}" type="slidenum">
              <a:rPr lang="sr-Latn-RS" altLang="en-US" smtClean="0">
                <a:solidFill>
                  <a:srgbClr val="898989"/>
                </a:solidFill>
                <a:latin typeface="Calibri" pitchFamily="34" charset="0"/>
              </a:rPr>
              <a:pPr/>
              <a:t>36</a:t>
            </a:fld>
            <a:endParaRPr lang="sr-Latn-RS" altLang="en-US" smtClean="0">
              <a:solidFill>
                <a:srgbClr val="898989"/>
              </a:solidFill>
              <a:latin typeface="Calibri" pitchFamily="34" charset="0"/>
            </a:endParaRPr>
          </a:p>
        </p:txBody>
      </p:sp>
      <p:sp>
        <p:nvSpPr>
          <p:cNvPr id="30726" name="AutoShape 4"/>
          <p:cNvSpPr>
            <a:spLocks noChangeArrowheads="1"/>
          </p:cNvSpPr>
          <p:nvPr/>
        </p:nvSpPr>
        <p:spPr bwMode="auto">
          <a:xfrm>
            <a:off x="6500019" y="5661248"/>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Tree>
    <p:extLst>
      <p:ext uri="{BB962C8B-B14F-4D97-AF65-F5344CB8AC3E}">
        <p14:creationId xmlns:p14="http://schemas.microsoft.com/office/powerpoint/2010/main" val="39832514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box(in)">
                                      <p:cBhvr>
                                        <p:cTn id="7" dur="500"/>
                                        <p:tgtEl>
                                          <p:spTgt spid="28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box(in)">
                                      <p:cBhvr>
                                        <p:cTn id="12" dur="500"/>
                                        <p:tgtEl>
                                          <p:spTgt spid="286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8675">
                                            <p:txEl>
                                              <p:pRg st="2" end="2"/>
                                            </p:txEl>
                                          </p:spTgt>
                                        </p:tgtEl>
                                        <p:attrNameLst>
                                          <p:attrName>style.visibility</p:attrName>
                                        </p:attrNameLst>
                                      </p:cBhvr>
                                      <p:to>
                                        <p:strVal val="visible"/>
                                      </p:to>
                                    </p:set>
                                    <p:animEffect transition="in" filter="box(in)">
                                      <p:cBhvr>
                                        <p:cTn id="17" dur="500"/>
                                        <p:tgtEl>
                                          <p:spTgt spid="286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8675">
                                            <p:txEl>
                                              <p:pRg st="3" end="3"/>
                                            </p:txEl>
                                          </p:spTgt>
                                        </p:tgtEl>
                                        <p:attrNameLst>
                                          <p:attrName>style.visibility</p:attrName>
                                        </p:attrNameLst>
                                      </p:cBhvr>
                                      <p:to>
                                        <p:strVal val="visible"/>
                                      </p:to>
                                    </p:set>
                                    <p:animEffect transition="in" filter="box(in)">
                                      <p:cBhvr>
                                        <p:cTn id="22" dur="500"/>
                                        <p:tgtEl>
                                          <p:spTgt spid="2867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8675">
                                            <p:txEl>
                                              <p:pRg st="4" end="4"/>
                                            </p:txEl>
                                          </p:spTgt>
                                        </p:tgtEl>
                                        <p:attrNameLst>
                                          <p:attrName>style.visibility</p:attrName>
                                        </p:attrNameLst>
                                      </p:cBhvr>
                                      <p:to>
                                        <p:strVal val="visible"/>
                                      </p:to>
                                    </p:set>
                                    <p:animEffect transition="in" filter="box(in)">
                                      <p:cBhvr>
                                        <p:cTn id="27" dur="500"/>
                                        <p:tgtEl>
                                          <p:spTgt spid="286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6. Obaveza sastavljanja, popunjavanja i podnošenja SVS obrasca</a:t>
            </a:r>
            <a:endParaRPr lang="en-US" altLang="sr-Latn-RS" sz="3200" dirty="0" smtClean="0">
              <a:latin typeface="Times New Roman" pitchFamily="18" charset="0"/>
              <a:cs typeface="Times New Roman" pitchFamily="18" charset="0"/>
            </a:endParaRPr>
          </a:p>
        </p:txBody>
      </p:sp>
      <p:sp>
        <p:nvSpPr>
          <p:cNvPr id="29699" name="Rectangle 3"/>
          <p:cNvSpPr>
            <a:spLocks noGrp="1"/>
          </p:cNvSpPr>
          <p:nvPr>
            <p:ph idx="1"/>
          </p:nvPr>
        </p:nvSpPr>
        <p:spPr/>
        <p:txBody>
          <a:bodyPr/>
          <a:lstStyle/>
          <a:p>
            <a:pPr eaLnBrk="1" hangingPunct="1">
              <a:lnSpc>
                <a:spcPct val="80000"/>
              </a:lnSpc>
            </a:pPr>
            <a:r>
              <a:rPr lang="sr-Latn-CS" altLang="sr-Latn-RS" sz="2400" dirty="0" smtClean="0">
                <a:latin typeface="Times New Roman" pitchFamily="18" charset="0"/>
                <a:cs typeface="Times New Roman" pitchFamily="18" charset="0"/>
              </a:rPr>
              <a:t>Indirektni KBS dostavljaju specifikacije vraćenih budžetskih sredstava, koja su im preneta na podračun za redovnu delatnost prema razdelima, odnosno glavama, odnosno funkcijama, odnosno glavnim programima, na Obrascu SVS, </a:t>
            </a:r>
            <a:r>
              <a:rPr lang="sr-Latn-CS" altLang="sr-Latn-RS" sz="2400" b="1" dirty="0" smtClean="0">
                <a:latin typeface="Times New Roman" pitchFamily="18" charset="0"/>
                <a:cs typeface="Times New Roman" pitchFamily="18" charset="0"/>
              </a:rPr>
              <a:t>najkasnije do 10. januara 201</a:t>
            </a:r>
            <a:r>
              <a:rPr lang="en-US" altLang="sr-Latn-RS" sz="2400" b="1" dirty="0" smtClean="0">
                <a:latin typeface="Times New Roman" pitchFamily="18" charset="0"/>
                <a:cs typeface="Times New Roman" pitchFamily="18" charset="0"/>
              </a:rPr>
              <a:t>6</a:t>
            </a:r>
            <a:r>
              <a:rPr lang="sr-Latn-CS" altLang="sr-Latn-RS" sz="2400" b="1" dirty="0" smtClean="0">
                <a:latin typeface="Times New Roman" pitchFamily="18" charset="0"/>
                <a:cs typeface="Times New Roman" pitchFamily="18" charset="0"/>
              </a:rPr>
              <a:t>. </a:t>
            </a:r>
            <a:r>
              <a:rPr lang="sr-Latn-CS" altLang="sr-Latn-RS" sz="2400" dirty="0" smtClean="0">
                <a:latin typeface="Times New Roman" pitchFamily="18" charset="0"/>
                <a:cs typeface="Times New Roman" pitchFamily="18" charset="0"/>
              </a:rPr>
              <a:t>godine.</a:t>
            </a:r>
          </a:p>
          <a:p>
            <a:pPr eaLnBrk="1" hangingPunct="1">
              <a:lnSpc>
                <a:spcPct val="80000"/>
              </a:lnSpc>
            </a:pPr>
            <a:r>
              <a:rPr lang="sr-Latn-CS" altLang="sr-Latn-RS" sz="2400" dirty="0" smtClean="0">
                <a:latin typeface="Times New Roman" pitchFamily="18" charset="0"/>
                <a:cs typeface="Times New Roman" pitchFamily="18" charset="0"/>
              </a:rPr>
              <a:t>Ukoliko su sredstva indirektnim KBS preneta sa opredeljenih aproprijacija </a:t>
            </a:r>
            <a:r>
              <a:rPr lang="sr-Latn-CS" altLang="sr-Latn-RS" sz="2400" b="1" dirty="0" smtClean="0">
                <a:latin typeface="Times New Roman" pitchFamily="18" charset="0"/>
                <a:cs typeface="Times New Roman" pitchFamily="18" charset="0"/>
              </a:rPr>
              <a:t>dva ili više </a:t>
            </a:r>
            <a:r>
              <a:rPr lang="sr-Latn-CS" altLang="sr-Latn-RS" sz="2400" dirty="0" smtClean="0">
                <a:latin typeface="Times New Roman" pitchFamily="18" charset="0"/>
                <a:cs typeface="Times New Roman" pitchFamily="18" charset="0"/>
              </a:rPr>
              <a:t>direktnih KBS, u obavezi su da dostave Obrasce SVS za svakog direktnog KBS po jedinstvenom broju budžetskog korisnika</a:t>
            </a:r>
          </a:p>
          <a:p>
            <a:pPr eaLnBrk="1" hangingPunct="1">
              <a:lnSpc>
                <a:spcPct val="80000"/>
              </a:lnSpc>
            </a:pPr>
            <a:r>
              <a:rPr lang="sr-Latn-CS" altLang="sr-Latn-RS" sz="2400" dirty="0" smtClean="0">
                <a:latin typeface="Times New Roman" pitchFamily="18" charset="0"/>
                <a:cs typeface="Times New Roman" pitchFamily="18" charset="0"/>
              </a:rPr>
              <a:t>Na osnovu izvršenih uplata i dostavljenih obrazaca, direktni KBS u sistemu izvršenja budžeta </a:t>
            </a:r>
            <a:r>
              <a:rPr lang="sr-Latn-CS" altLang="sr-Latn-RS" sz="2400" b="1" dirty="0" smtClean="0">
                <a:latin typeface="Times New Roman" pitchFamily="18" charset="0"/>
                <a:cs typeface="Times New Roman" pitchFamily="18" charset="0"/>
              </a:rPr>
              <a:t>do 20. januara </a:t>
            </a:r>
            <a:r>
              <a:rPr lang="sr-Latn-CS" altLang="sr-Latn-RS" sz="2400" dirty="0" smtClean="0">
                <a:latin typeface="Times New Roman" pitchFamily="18" charset="0"/>
                <a:cs typeface="Times New Roman" pitchFamily="18" charset="0"/>
              </a:rPr>
              <a:t> </a:t>
            </a:r>
            <a:r>
              <a:rPr lang="sr-Latn-CS" altLang="sr-Latn-RS" sz="2400" b="1" dirty="0" smtClean="0">
                <a:latin typeface="Times New Roman" pitchFamily="18" charset="0"/>
                <a:cs typeface="Times New Roman" pitchFamily="18" charset="0"/>
              </a:rPr>
              <a:t>201</a:t>
            </a:r>
            <a:r>
              <a:rPr lang="en-US" altLang="sr-Latn-RS" sz="2400" b="1" dirty="0" smtClean="0">
                <a:latin typeface="Times New Roman" pitchFamily="18" charset="0"/>
                <a:cs typeface="Times New Roman" pitchFamily="18" charset="0"/>
              </a:rPr>
              <a:t>6</a:t>
            </a:r>
            <a:r>
              <a:rPr lang="sr-Latn-CS" altLang="sr-Latn-RS" sz="2400" b="1" dirty="0" smtClean="0">
                <a:latin typeface="Times New Roman" pitchFamily="18" charset="0"/>
                <a:cs typeface="Times New Roman" pitchFamily="18" charset="0"/>
              </a:rPr>
              <a:t>. </a:t>
            </a:r>
            <a:r>
              <a:rPr lang="sr-Latn-CS" altLang="sr-Latn-RS" sz="2400" dirty="0" smtClean="0">
                <a:latin typeface="Times New Roman" pitchFamily="18" charset="0"/>
                <a:cs typeface="Times New Roman" pitchFamily="18" charset="0"/>
              </a:rPr>
              <a:t>godine </a:t>
            </a:r>
            <a:r>
              <a:rPr lang="sr-Latn-CS" altLang="sr-Latn-RS" sz="2400" b="1" dirty="0" smtClean="0">
                <a:latin typeface="Times New Roman" pitchFamily="18" charset="0"/>
                <a:cs typeface="Times New Roman" pitchFamily="18" charset="0"/>
              </a:rPr>
              <a:t>vrše korekciju transfera </a:t>
            </a:r>
            <a:r>
              <a:rPr lang="sr-Latn-CS" altLang="sr-Latn-RS" sz="2400" dirty="0" smtClean="0">
                <a:latin typeface="Times New Roman" pitchFamily="18" charset="0"/>
                <a:cs typeface="Times New Roman" pitchFamily="18" charset="0"/>
              </a:rPr>
              <a:t>rashoda i izdataka za prethodnu fiskalnu godinu za indirektne KBS kojima su preneli sredstva</a:t>
            </a:r>
            <a:r>
              <a:rPr lang="sr-Latn-CS" altLang="sr-Latn-RS" sz="2400" dirty="0" smtClean="0"/>
              <a:t>.</a:t>
            </a:r>
          </a:p>
        </p:txBody>
      </p:sp>
      <p:sp>
        <p:nvSpPr>
          <p:cNvPr id="3174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56D99E9D-8F8A-40D9-BF7D-41769F6A05F2}" type="slidenum">
              <a:rPr lang="sr-Latn-RS" altLang="en-US" smtClean="0">
                <a:solidFill>
                  <a:srgbClr val="898989"/>
                </a:solidFill>
                <a:latin typeface="Calibri" pitchFamily="34" charset="0"/>
              </a:rPr>
              <a:pPr/>
              <a:t>37</a:t>
            </a:fld>
            <a:endParaRPr lang="sr-Latn-RS" altLang="en-US" smtClean="0">
              <a:solidFill>
                <a:srgbClr val="898989"/>
              </a:solidFill>
              <a:latin typeface="Calibri" pitchFamily="34" charset="0"/>
            </a:endParaRPr>
          </a:p>
        </p:txBody>
      </p:sp>
      <p:sp>
        <p:nvSpPr>
          <p:cNvPr id="31750" name="AutoShape 4"/>
          <p:cNvSpPr>
            <a:spLocks noChangeArrowheads="1"/>
          </p:cNvSpPr>
          <p:nvPr/>
        </p:nvSpPr>
        <p:spPr bwMode="auto">
          <a:xfrm>
            <a:off x="7493417" y="5535613"/>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0" y="793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3595529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box(in)">
                                      <p:cBhvr>
                                        <p:cTn id="7" dur="500"/>
                                        <p:tgtEl>
                                          <p:spTgt spid="29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box(in)">
                                      <p:cBhvr>
                                        <p:cTn id="12" dur="500"/>
                                        <p:tgtEl>
                                          <p:spTgt spid="29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box(in)">
                                      <p:cBhvr>
                                        <p:cTn id="17" dur="500"/>
                                        <p:tgtEl>
                                          <p:spTgt spid="296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58"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6. Obaveza sastavljanja, popunjavanja i podnošenja SVS obrasca</a:t>
            </a:r>
            <a:endParaRPr lang="en-US" altLang="sr-Latn-RS" sz="3200" dirty="0" smtClean="0">
              <a:latin typeface="Times New Roman" pitchFamily="18" charset="0"/>
              <a:cs typeface="Times New Roman" pitchFamily="18" charset="0"/>
            </a:endParaRPr>
          </a:p>
        </p:txBody>
      </p:sp>
      <p:sp>
        <p:nvSpPr>
          <p:cNvPr id="45059" name="Rectangle 3"/>
          <p:cNvSpPr>
            <a:spLocks noGrp="1"/>
          </p:cNvSpPr>
          <p:nvPr>
            <p:ph idx="1"/>
          </p:nvPr>
        </p:nvSpPr>
        <p:spPr/>
        <p:txBody>
          <a:bodyPr/>
          <a:lstStyle/>
          <a:p>
            <a:pPr eaLnBrk="1" hangingPunct="1">
              <a:lnSpc>
                <a:spcPct val="80000"/>
              </a:lnSpc>
            </a:pPr>
            <a:r>
              <a:rPr lang="sr-Latn-CS" altLang="sr-Latn-RS" sz="2800" dirty="0" smtClean="0">
                <a:solidFill>
                  <a:schemeClr val="accent2"/>
                </a:solidFill>
                <a:latin typeface="Times New Roman" pitchFamily="18" charset="0"/>
                <a:cs typeface="Times New Roman" pitchFamily="18" charset="0"/>
              </a:rPr>
              <a:t>Pravilnik o prenosu neutrošenih sredstava</a:t>
            </a:r>
            <a:r>
              <a:rPr lang="sr-Latn-CS" altLang="sr-Latn-RS" sz="2800" dirty="0" smtClean="0">
                <a:latin typeface="Times New Roman" pitchFamily="18" charset="0"/>
                <a:cs typeface="Times New Roman" pitchFamily="18" charset="0"/>
              </a:rPr>
              <a:t> ne sadrži </a:t>
            </a:r>
            <a:r>
              <a:rPr lang="sr-Latn-CS" altLang="sr-Latn-RS" sz="2800" b="1" dirty="0" smtClean="0">
                <a:latin typeface="Times New Roman" pitchFamily="18" charset="0"/>
                <a:cs typeface="Times New Roman" pitchFamily="18" charset="0"/>
              </a:rPr>
              <a:t>kaznene odredbe</a:t>
            </a:r>
            <a:r>
              <a:rPr lang="sr-Latn-CS" altLang="sr-Latn-RS" sz="2800" dirty="0" smtClean="0">
                <a:latin typeface="Times New Roman" pitchFamily="18" charset="0"/>
                <a:cs typeface="Times New Roman" pitchFamily="18" charset="0"/>
              </a:rPr>
              <a:t> za one koji se ne pridržavaju njegovih odredbi. Međutim, treba podsetiti na kaznene odredbe iz Zakona o budžetskom sistemu koje su kvalifikovane kao prekršaji i prekršajni postupak. Za nepridržavanje odredbi čl. 59 iz Zakona, prekršajem se smatra ako se ne poštuju odredbe čl.49 do 61, Zakona, a vidimo da je tu obuhvaćen i član 59. Zakona. </a:t>
            </a:r>
          </a:p>
          <a:p>
            <a:pPr eaLnBrk="1" hangingPunct="1">
              <a:lnSpc>
                <a:spcPct val="80000"/>
              </a:lnSpc>
            </a:pPr>
            <a:r>
              <a:rPr lang="sr-Latn-CS" altLang="sr-Latn-RS" sz="2800" dirty="0" smtClean="0">
                <a:latin typeface="Times New Roman" pitchFamily="18" charset="0"/>
                <a:cs typeface="Times New Roman" pitchFamily="18" charset="0"/>
              </a:rPr>
              <a:t>Prema članu 103. Zakona ovaj prekršaj znači novčanu kaznu za </a:t>
            </a:r>
            <a:r>
              <a:rPr lang="sr-Latn-CS" altLang="sr-Latn-RS" sz="2800" b="1" dirty="0" smtClean="0">
                <a:latin typeface="Times New Roman" pitchFamily="18" charset="0"/>
                <a:cs typeface="Times New Roman" pitchFamily="18" charset="0"/>
              </a:rPr>
              <a:t>odgovorno lice</a:t>
            </a:r>
            <a:r>
              <a:rPr lang="sr-Latn-CS" altLang="sr-Latn-RS" sz="2800" dirty="0" smtClean="0">
                <a:latin typeface="Times New Roman" pitchFamily="18" charset="0"/>
                <a:cs typeface="Times New Roman" pitchFamily="18" charset="0"/>
              </a:rPr>
              <a:t> od 10.000 do 2.000.000 dinara ili drugo lice odgovorno za prekršaje</a:t>
            </a:r>
            <a:endParaRPr lang="en-US" altLang="sr-Latn-RS" sz="2800" dirty="0" smtClean="0">
              <a:latin typeface="Times New Roman" pitchFamily="18" charset="0"/>
              <a:cs typeface="Times New Roman" pitchFamily="18" charset="0"/>
            </a:endParaRPr>
          </a:p>
        </p:txBody>
      </p:sp>
      <p:sp>
        <p:nvSpPr>
          <p:cNvPr id="3277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C224B1D8-3F4C-4525-9F4C-241BA27E5549}" type="slidenum">
              <a:rPr lang="sr-Latn-RS" altLang="en-US" smtClean="0">
                <a:solidFill>
                  <a:srgbClr val="898989"/>
                </a:solidFill>
                <a:latin typeface="Calibri" pitchFamily="34" charset="0"/>
              </a:rPr>
              <a:pPr/>
              <a:t>38</a:t>
            </a:fld>
            <a:endParaRPr lang="sr-Latn-RS" altLang="en-US" smtClean="0">
              <a:solidFill>
                <a:srgbClr val="898989"/>
              </a:solidFill>
              <a:latin typeface="Calibri" pitchFamily="34" charset="0"/>
            </a:endParaRPr>
          </a:p>
        </p:txBody>
      </p:sp>
      <p:sp>
        <p:nvSpPr>
          <p:cNvPr id="32774" name="AutoShape 4"/>
          <p:cNvSpPr>
            <a:spLocks noChangeArrowheads="1"/>
          </p:cNvSpPr>
          <p:nvPr/>
        </p:nvSpPr>
        <p:spPr bwMode="auto">
          <a:xfrm>
            <a:off x="7524750" y="5876925"/>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07504" y="18864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301908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ox(in)">
                                      <p:cBhvr>
                                        <p:cTn id="7" dur="500"/>
                                        <p:tgtEl>
                                          <p:spTgt spid="45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5059">
                                            <p:txEl>
                                              <p:pRg st="0" end="0"/>
                                            </p:txEl>
                                          </p:spTgt>
                                        </p:tgtEl>
                                        <p:attrNameLst>
                                          <p:attrName>style.visibility</p:attrName>
                                        </p:attrNameLst>
                                      </p:cBhvr>
                                      <p:to>
                                        <p:strVal val="visible"/>
                                      </p:to>
                                    </p:set>
                                    <p:animEffect transition="in" filter="box(in)">
                                      <p:cBhvr>
                                        <p:cTn id="12" dur="500"/>
                                        <p:tgtEl>
                                          <p:spTgt spid="4505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5059">
                                            <p:txEl>
                                              <p:pRg st="1" end="1"/>
                                            </p:txEl>
                                          </p:spTgt>
                                        </p:tgtEl>
                                        <p:attrNameLst>
                                          <p:attrName>style.visibility</p:attrName>
                                        </p:attrNameLst>
                                      </p:cBhvr>
                                      <p:to>
                                        <p:strVal val="visible"/>
                                      </p:to>
                                    </p:set>
                                    <p:animEffect transition="in" filter="box(in)">
                                      <p:cBhvr>
                                        <p:cTn id="17" dur="500"/>
                                        <p:tgtEl>
                                          <p:spTgt spid="4505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5"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6. Obaveza sastavljanja, popunjavanja i podnošenja SVS obrasca</a:t>
            </a:r>
            <a:endParaRPr lang="en-US" altLang="sr-Latn-RS" sz="3200" dirty="0" smtClean="0">
              <a:latin typeface="Times New Roman" pitchFamily="18" charset="0"/>
              <a:cs typeface="Times New Roman" pitchFamily="18" charset="0"/>
            </a:endParaRPr>
          </a:p>
        </p:txBody>
      </p:sp>
      <p:sp>
        <p:nvSpPr>
          <p:cNvPr id="2" name="Rectangle 3"/>
          <p:cNvSpPr>
            <a:spLocks noGrp="1"/>
          </p:cNvSpPr>
          <p:nvPr>
            <p:ph idx="1"/>
          </p:nvPr>
        </p:nvSpPr>
        <p:spPr/>
        <p:txBody>
          <a:bodyPr/>
          <a:lstStyle/>
          <a:p>
            <a:pPr marL="609600" indent="-609600" eaLnBrk="1" hangingPunct="1">
              <a:lnSpc>
                <a:spcPct val="80000"/>
              </a:lnSpc>
            </a:pPr>
            <a:r>
              <a:rPr lang="sr-Latn-CS" altLang="sr-Latn-RS" sz="2800" dirty="0" smtClean="0">
                <a:solidFill>
                  <a:srgbClr val="EF2130"/>
                </a:solidFill>
                <a:latin typeface="Times New Roman" pitchFamily="18" charset="0"/>
                <a:cs typeface="Times New Roman" pitchFamily="18" charset="0"/>
              </a:rPr>
              <a:t>Primer za knjiženje i način prenosa sredstava.</a:t>
            </a:r>
            <a:r>
              <a:rPr lang="sr-Latn-CS" altLang="sr-Latn-RS" sz="2800" dirty="0" smtClean="0">
                <a:solidFill>
                  <a:schemeClr val="accent2"/>
                </a:solidFill>
                <a:latin typeface="Times New Roman" pitchFamily="18" charset="0"/>
                <a:cs typeface="Times New Roman" pitchFamily="18" charset="0"/>
              </a:rPr>
              <a:t> </a:t>
            </a:r>
            <a:r>
              <a:rPr lang="sr-Latn-CS" altLang="sr-Latn-RS" sz="2800" dirty="0" smtClean="0">
                <a:latin typeface="Times New Roman" pitchFamily="18" charset="0"/>
                <a:cs typeface="Times New Roman" pitchFamily="18" charset="0"/>
              </a:rPr>
              <a:t>Ind. KBS je ustanovio 25. decembra da će imati neutrošena sredstva na dan 31.12. 201</a:t>
            </a:r>
            <a:r>
              <a:rPr lang="en-US" altLang="sr-Latn-RS" sz="2800" dirty="0" smtClean="0">
                <a:latin typeface="Times New Roman" pitchFamily="18" charset="0"/>
                <a:cs typeface="Times New Roman" pitchFamily="18" charset="0"/>
              </a:rPr>
              <a:t>5</a:t>
            </a:r>
            <a:r>
              <a:rPr lang="sr-Latn-CS" altLang="sr-Latn-RS" sz="2800" dirty="0" smtClean="0">
                <a:latin typeface="Times New Roman" pitchFamily="18" charset="0"/>
                <a:cs typeface="Times New Roman" pitchFamily="18" charset="0"/>
              </a:rPr>
              <a:t>. godini po osnovu administrativnih transfera u iznosu od 70.000,00 dinara koja mu je preneo direktni KBS.</a:t>
            </a:r>
          </a:p>
          <a:p>
            <a:pPr marL="609600" indent="-609600" eaLnBrk="1" hangingPunct="1">
              <a:lnSpc>
                <a:spcPct val="80000"/>
              </a:lnSpc>
            </a:pPr>
            <a:r>
              <a:rPr lang="sr-Latn-CS" altLang="sr-Latn-RS" sz="2800" dirty="0" smtClean="0">
                <a:solidFill>
                  <a:srgbClr val="EF2130"/>
                </a:solidFill>
                <a:latin typeface="Times New Roman" pitchFamily="18" charset="0"/>
                <a:cs typeface="Times New Roman" pitchFamily="18" charset="0"/>
              </a:rPr>
              <a:t>Knjiženje: </a:t>
            </a:r>
          </a:p>
          <a:p>
            <a:pPr marL="990600" lvl="1" indent="-533400" eaLnBrk="1" hangingPunct="1">
              <a:lnSpc>
                <a:spcPct val="80000"/>
              </a:lnSpc>
              <a:buFont typeface="Arial" charset="0"/>
              <a:buAutoNum type="arabicPeriod"/>
            </a:pPr>
            <a:r>
              <a:rPr lang="sr-Latn-CS" altLang="sr-Latn-RS" sz="2400" dirty="0" smtClean="0">
                <a:latin typeface="Times New Roman" pitchFamily="18" charset="0"/>
                <a:cs typeface="Times New Roman" pitchFamily="18" charset="0"/>
              </a:rPr>
              <a:t>791111/254111      70.000  70.000</a:t>
            </a:r>
          </a:p>
          <a:p>
            <a:pPr marL="990600" lvl="1" indent="-533400" eaLnBrk="1" hangingPunct="1">
              <a:lnSpc>
                <a:spcPct val="80000"/>
              </a:lnSpc>
              <a:buFont typeface="Arial" charset="0"/>
              <a:buNone/>
            </a:pPr>
            <a:r>
              <a:rPr lang="sr-Latn-CS" altLang="sr-Latn-RS" sz="2400" dirty="0" smtClean="0">
                <a:latin typeface="Times New Roman" pitchFamily="18" charset="0"/>
                <a:cs typeface="Times New Roman" pitchFamily="18" charset="0"/>
              </a:rPr>
              <a:t>  </a:t>
            </a:r>
            <a:r>
              <a:rPr lang="sr-Latn-CS" altLang="sr-Latn-RS" sz="2400" i="1" dirty="0" smtClean="0">
                <a:latin typeface="Times New Roman" pitchFamily="18" charset="0"/>
                <a:cs typeface="Times New Roman" pitchFamily="18" charset="0"/>
              </a:rPr>
              <a:t>za utvrđenu obavezu prenosa neutrošenih budžetskih sredstava</a:t>
            </a:r>
          </a:p>
          <a:p>
            <a:pPr marL="990600" lvl="1" indent="-533400" eaLnBrk="1" hangingPunct="1">
              <a:lnSpc>
                <a:spcPct val="80000"/>
              </a:lnSpc>
              <a:buFont typeface="Arial" charset="0"/>
              <a:buAutoNum type="arabicPeriod" startAt="2"/>
            </a:pPr>
            <a:r>
              <a:rPr lang="sr-Latn-CS" altLang="sr-Latn-RS" sz="2400" dirty="0" smtClean="0">
                <a:latin typeface="Times New Roman" pitchFamily="18" charset="0"/>
                <a:cs typeface="Times New Roman" pitchFamily="18" charset="0"/>
              </a:rPr>
              <a:t>254111/121112      70.000   70.000</a:t>
            </a:r>
          </a:p>
          <a:p>
            <a:pPr marL="990600" lvl="1" indent="-533400" eaLnBrk="1" hangingPunct="1">
              <a:lnSpc>
                <a:spcPct val="80000"/>
              </a:lnSpc>
              <a:buFont typeface="Arial" charset="0"/>
              <a:buNone/>
            </a:pPr>
            <a:r>
              <a:rPr lang="sr-Latn-CS" altLang="sr-Latn-RS" sz="2400" dirty="0" smtClean="0">
                <a:latin typeface="Times New Roman" pitchFamily="18" charset="0"/>
                <a:cs typeface="Times New Roman" pitchFamily="18" charset="0"/>
              </a:rPr>
              <a:t>  </a:t>
            </a:r>
            <a:r>
              <a:rPr lang="sr-Latn-CS" altLang="sr-Latn-RS" sz="2400" i="1" dirty="0" smtClean="0">
                <a:latin typeface="Times New Roman" pitchFamily="18" charset="0"/>
                <a:cs typeface="Times New Roman" pitchFamily="18" charset="0"/>
              </a:rPr>
              <a:t>za izvršeni prenos sredstava na račun za izvršenje budžeta Republike Srbije</a:t>
            </a:r>
          </a:p>
        </p:txBody>
      </p:sp>
      <p:sp>
        <p:nvSpPr>
          <p:cNvPr id="3379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8BF88A07-AC14-40C6-AB67-1E2717A4A975}" type="slidenum">
              <a:rPr lang="sr-Latn-RS" altLang="en-US" smtClean="0">
                <a:solidFill>
                  <a:srgbClr val="898989"/>
                </a:solidFill>
                <a:latin typeface="Calibri" pitchFamily="34" charset="0"/>
              </a:rPr>
              <a:pPr/>
              <a:t>39</a:t>
            </a:fld>
            <a:endParaRPr lang="sr-Latn-RS" altLang="en-US" smtClean="0">
              <a:solidFill>
                <a:srgbClr val="898989"/>
              </a:solidFill>
              <a:latin typeface="Calibri" pitchFamily="34" charset="0"/>
            </a:endParaRPr>
          </a:p>
        </p:txBody>
      </p:sp>
      <p:sp>
        <p:nvSpPr>
          <p:cNvPr id="33798" name="AutoShape 4"/>
          <p:cNvSpPr>
            <a:spLocks noChangeArrowheads="1"/>
          </p:cNvSpPr>
          <p:nvPr/>
        </p:nvSpPr>
        <p:spPr bwMode="auto">
          <a:xfrm>
            <a:off x="6659563" y="5876925"/>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3" name="U-Turn Arrow 2"/>
          <p:cNvSpPr/>
          <p:nvPr/>
        </p:nvSpPr>
        <p:spPr>
          <a:xfrm>
            <a:off x="107504" y="18864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967491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3795"/>
                                        </p:tgtEl>
                                        <p:attrNameLst>
                                          <p:attrName>style.visibility</p:attrName>
                                        </p:attrNameLst>
                                      </p:cBhvr>
                                      <p:to>
                                        <p:strVal val="visible"/>
                                      </p:to>
                                    </p:set>
                                    <p:animEffect transition="in" filter="circle(in)">
                                      <p:cBhvr>
                                        <p:cTn id="7" dur="2000"/>
                                        <p:tgtEl>
                                          <p:spTgt spid="337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circle(in)">
                                      <p:cBhvr>
                                        <p:cTn id="12" dur="2000"/>
                                        <p:tgtEl>
                                          <p:spTgt spid="2">
                                            <p:txEl>
                                              <p:pRg st="0" end="0"/>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circle(in)">
                                      <p:cBhvr>
                                        <p:cTn id="15" dur="2000"/>
                                        <p:tgtEl>
                                          <p:spTgt spid="2">
                                            <p:txEl>
                                              <p:pRg st="1" end="1"/>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circle(in)">
                                      <p:cBhvr>
                                        <p:cTn id="18" dur="2000"/>
                                        <p:tgtEl>
                                          <p:spTgt spid="2">
                                            <p:txEl>
                                              <p:pRg st="2" end="2"/>
                                            </p:txEl>
                                          </p:spTgt>
                                        </p:tgtEl>
                                      </p:cBhvr>
                                    </p:animEffect>
                                  </p:childTnLst>
                                </p:cTn>
                              </p:par>
                              <p:par>
                                <p:cTn id="19" presetID="6" presetClass="entr" presetSubtype="16"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circle(in)">
                                      <p:cBhvr>
                                        <p:cTn id="21" dur="2000"/>
                                        <p:tgtEl>
                                          <p:spTgt spid="2">
                                            <p:txEl>
                                              <p:pRg st="3" end="3"/>
                                            </p:txEl>
                                          </p:spTgt>
                                        </p:tgtEl>
                                      </p:cBhvr>
                                    </p:animEffect>
                                  </p:childTnLst>
                                </p:cTn>
                              </p:par>
                              <p:par>
                                <p:cTn id="22" presetID="6" presetClass="entr" presetSubtype="16"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circle(in)">
                                      <p:cBhvr>
                                        <p:cTn id="24" dur="2000"/>
                                        <p:tgtEl>
                                          <p:spTgt spid="2">
                                            <p:txEl>
                                              <p:pRg st="4" end="4"/>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circle(in)">
                                      <p:cBhvr>
                                        <p:cTn id="27"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2"/>
            <a:ext cx="9144000" cy="6841375"/>
          </a:xfrm>
          <a:prstGeom prst="rect">
            <a:avLst/>
          </a:prstGeom>
        </p:spPr>
      </p:pic>
      <p:sp>
        <p:nvSpPr>
          <p:cNvPr id="2" name="Title 1"/>
          <p:cNvSpPr>
            <a:spLocks noGrp="1"/>
          </p:cNvSpPr>
          <p:nvPr>
            <p:ph type="title"/>
          </p:nvPr>
        </p:nvSpPr>
        <p:spPr/>
        <p:txBody>
          <a:bodyPr>
            <a:normAutofit fontScale="90000"/>
          </a:bodyPr>
          <a:lstStyle/>
          <a:p>
            <a:pPr marL="342900" lvl="0" indent="-342900">
              <a:spcBef>
                <a:spcPct val="20000"/>
              </a:spcBef>
            </a:pPr>
            <a:r>
              <a:rPr lang="sr-Latn-CS" altLang="sr-Latn-RS" sz="3200" dirty="0">
                <a:solidFill>
                  <a:prstClr val="black"/>
                </a:solidFill>
                <a:latin typeface="Times New Roman" pitchFamily="18" charset="0"/>
                <a:ea typeface="+mn-ea"/>
                <a:cs typeface="Times New Roman" pitchFamily="18" charset="0"/>
              </a:rPr>
              <a:t>Zakonske odredbe o postupku pripreme u vezi sa  sastavljanjem finansijskih izveštaja</a:t>
            </a:r>
            <a:r>
              <a:rPr lang="en-US" altLang="sr-Latn-RS" sz="3200" dirty="0">
                <a:solidFill>
                  <a:prstClr val="black"/>
                </a:solidFill>
                <a:latin typeface="Times New Roman" pitchFamily="18" charset="0"/>
                <a:ea typeface="+mn-ea"/>
                <a:cs typeface="Times New Roman" pitchFamily="18" charset="0"/>
              </a:rPr>
              <a:t/>
            </a:r>
            <a:br>
              <a:rPr lang="en-US" altLang="sr-Latn-RS" sz="3200" dirty="0">
                <a:solidFill>
                  <a:prstClr val="black"/>
                </a:solidFill>
                <a:latin typeface="Times New Roman" pitchFamily="18" charset="0"/>
                <a:ea typeface="+mn-ea"/>
                <a:cs typeface="Times New Roman" pitchFamily="18" charset="0"/>
              </a:rPr>
            </a:br>
            <a:r>
              <a:rPr lang="sr-Latn-CS" altLang="sr-Latn-RS" sz="1800" dirty="0">
                <a:solidFill>
                  <a:prstClr val="black"/>
                </a:solidFill>
                <a:latin typeface="Arial" charset="0"/>
                <a:ea typeface="+mn-ea"/>
                <a:cs typeface="+mn-cs"/>
              </a:rPr>
              <a:t/>
            </a:r>
            <a:br>
              <a:rPr lang="sr-Latn-CS" altLang="sr-Latn-RS" sz="1800" dirty="0">
                <a:solidFill>
                  <a:prstClr val="black"/>
                </a:solidFill>
                <a:latin typeface="Arial" charset="0"/>
                <a:ea typeface="+mn-ea"/>
                <a:cs typeface="+mn-cs"/>
              </a:rPr>
            </a:br>
            <a:r>
              <a:rPr lang="sr-Latn-CS" altLang="sr-Latn-RS" sz="1600" dirty="0" smtClean="0">
                <a:solidFill>
                  <a:srgbClr val="C0504D"/>
                </a:solidFill>
                <a:latin typeface="Times New Roman" pitchFamily="18" charset="0"/>
                <a:ea typeface="+mn-ea"/>
                <a:cs typeface="Times New Roman" pitchFamily="18" charset="0"/>
              </a:rPr>
              <a:t>.</a:t>
            </a:r>
            <a:endParaRPr lang="sr-Latn-CS" altLang="sr-Latn-RS" sz="1600" dirty="0">
              <a:solidFill>
                <a:prstClr val="black"/>
              </a:solidFill>
              <a:latin typeface="Times New Roman" pitchFamily="18" charset="0"/>
              <a:ea typeface="+mn-ea"/>
              <a:cs typeface="Times New Roman" pitchFamily="18" charset="0"/>
            </a:endParaRPr>
          </a:p>
        </p:txBody>
      </p:sp>
      <p:sp>
        <p:nvSpPr>
          <p:cNvPr id="3" name="Content Placeholder 2"/>
          <p:cNvSpPr>
            <a:spLocks noGrp="1"/>
          </p:cNvSpPr>
          <p:nvPr>
            <p:ph idx="1"/>
          </p:nvPr>
        </p:nvSpPr>
        <p:spPr/>
        <p:txBody>
          <a:bodyPr>
            <a:normAutofit/>
          </a:bodyPr>
          <a:lstStyle/>
          <a:p>
            <a:pPr lvl="1">
              <a:lnSpc>
                <a:spcPct val="80000"/>
              </a:lnSpc>
            </a:pPr>
            <a:r>
              <a:rPr lang="sr-Latn-CS" altLang="sr-Latn-RS" sz="2400" dirty="0">
                <a:solidFill>
                  <a:prstClr val="black"/>
                </a:solidFill>
                <a:latin typeface="Times New Roman" pitchFamily="18" charset="0"/>
                <a:cs typeface="Times New Roman" pitchFamily="18" charset="0"/>
              </a:rPr>
              <a:t>Produžen je rok za primenu člana </a:t>
            </a:r>
            <a:r>
              <a:rPr lang="sr-Latn-CS" altLang="sr-Latn-RS" sz="2400" dirty="0">
                <a:solidFill>
                  <a:srgbClr val="FF0000"/>
                </a:solidFill>
                <a:latin typeface="Times New Roman" pitchFamily="18" charset="0"/>
                <a:cs typeface="Times New Roman" pitchFamily="18" charset="0"/>
              </a:rPr>
              <a:t>79 Zakona </a:t>
            </a:r>
            <a:r>
              <a:rPr lang="sr-Latn-CS" altLang="sr-Latn-RS" sz="2400" dirty="0">
                <a:solidFill>
                  <a:prstClr val="black"/>
                </a:solidFill>
                <a:latin typeface="Times New Roman" pitchFamily="18" charset="0"/>
                <a:cs typeface="Times New Roman" pitchFamily="18" charset="0"/>
              </a:rPr>
              <a:t>na 201</a:t>
            </a:r>
            <a:r>
              <a:rPr lang="en-US" altLang="sr-Latn-RS" sz="2400" dirty="0">
                <a:solidFill>
                  <a:prstClr val="black"/>
                </a:solidFill>
                <a:latin typeface="Times New Roman" pitchFamily="18" charset="0"/>
                <a:cs typeface="Times New Roman" pitchFamily="18" charset="0"/>
              </a:rPr>
              <a:t>6</a:t>
            </a:r>
            <a:r>
              <a:rPr lang="sr-Latn-CS" altLang="sr-Latn-RS" sz="2400" dirty="0">
                <a:solidFill>
                  <a:prstClr val="black"/>
                </a:solidFill>
                <a:latin typeface="Times New Roman" pitchFamily="18" charset="0"/>
                <a:cs typeface="Times New Roman" pitchFamily="18" charset="0"/>
              </a:rPr>
              <a:t>. godinu, prema kome završni račun treba da sadrži: </a:t>
            </a:r>
          </a:p>
          <a:p>
            <a:pPr lvl="2">
              <a:lnSpc>
                <a:spcPct val="80000"/>
              </a:lnSpc>
            </a:pPr>
            <a:r>
              <a:rPr lang="sr-Latn-CS" altLang="sr-Latn-RS" dirty="0">
                <a:solidFill>
                  <a:prstClr val="black"/>
                </a:solidFill>
                <a:latin typeface="Times New Roman" pitchFamily="18" charset="0"/>
                <a:cs typeface="Times New Roman" pitchFamily="18" charset="0"/>
              </a:rPr>
              <a:t>Godišnji finansijski izveštaj o izvršenju budžeta, sa dodatnim napomenama, objašnjenjima i obrazloženjima;</a:t>
            </a:r>
          </a:p>
          <a:p>
            <a:pPr lvl="2">
              <a:lnSpc>
                <a:spcPct val="80000"/>
              </a:lnSpc>
            </a:pPr>
            <a:r>
              <a:rPr lang="sr-Latn-CS" altLang="sr-Latn-RS" dirty="0">
                <a:solidFill>
                  <a:prstClr val="black"/>
                </a:solidFill>
                <a:latin typeface="Times New Roman" pitchFamily="18" charset="0"/>
                <a:cs typeface="Times New Roman" pitchFamily="18" charset="0"/>
              </a:rPr>
              <a:t>Godišnji finansijski izveštaj o izvršenju plana OOSO, kao i godišnji konsolidovani finansijski izveštaj RFZO, sa dodatnim napomenima, objašnjenjima i obrazloženjima,</a:t>
            </a:r>
          </a:p>
          <a:p>
            <a:pPr lvl="2">
              <a:lnSpc>
                <a:spcPct val="80000"/>
              </a:lnSpc>
            </a:pPr>
            <a:r>
              <a:rPr lang="sr-Latn-CS" altLang="sr-Latn-RS" dirty="0">
                <a:solidFill>
                  <a:prstClr val="black"/>
                </a:solidFill>
                <a:latin typeface="Times New Roman" pitchFamily="18" charset="0"/>
                <a:cs typeface="Times New Roman" pitchFamily="18" charset="0"/>
              </a:rPr>
              <a:t>Izveštaj eksterne revizije.</a:t>
            </a:r>
          </a:p>
          <a:p>
            <a:pPr lvl="2">
              <a:lnSpc>
                <a:spcPct val="80000"/>
              </a:lnSpc>
            </a:pPr>
            <a:r>
              <a:rPr lang="sr-Latn-CS" altLang="sr-Latn-RS" dirty="0">
                <a:solidFill>
                  <a:prstClr val="black"/>
                </a:solidFill>
                <a:latin typeface="Times New Roman" pitchFamily="18" charset="0"/>
                <a:cs typeface="Times New Roman" pitchFamily="18" charset="0"/>
              </a:rPr>
              <a:t>Godišnji FI koji čine završni račun budžeta RS, završni račun budžeta lokalne vlasti i završni račun OOSO </a:t>
            </a:r>
            <a:r>
              <a:rPr lang="sr-Latn-CS" altLang="sr-Latn-RS" dirty="0">
                <a:solidFill>
                  <a:srgbClr val="EF2130"/>
                </a:solidFill>
                <a:latin typeface="Times New Roman" pitchFamily="18" charset="0"/>
                <a:cs typeface="Times New Roman" pitchFamily="18" charset="0"/>
              </a:rPr>
              <a:t>moraju biti u skladu</a:t>
            </a:r>
            <a:r>
              <a:rPr lang="sr-Latn-CS" altLang="sr-Latn-RS" dirty="0">
                <a:solidFill>
                  <a:srgbClr val="C0504D"/>
                </a:solidFill>
                <a:latin typeface="Times New Roman" pitchFamily="18" charset="0"/>
                <a:cs typeface="Times New Roman" pitchFamily="18" charset="0"/>
              </a:rPr>
              <a:t>  </a:t>
            </a:r>
            <a:r>
              <a:rPr lang="sr-Latn-CS" altLang="sr-Latn-RS" dirty="0">
                <a:solidFill>
                  <a:prstClr val="black"/>
                </a:solidFill>
                <a:latin typeface="Times New Roman" pitchFamily="18" charset="0"/>
                <a:cs typeface="Times New Roman" pitchFamily="18" charset="0"/>
              </a:rPr>
              <a:t>sa</a:t>
            </a:r>
            <a:r>
              <a:rPr lang="sr-Latn-CS" altLang="sr-Latn-RS" dirty="0">
                <a:solidFill>
                  <a:srgbClr val="C0504D"/>
                </a:solidFill>
                <a:latin typeface="Times New Roman" pitchFamily="18" charset="0"/>
                <a:cs typeface="Times New Roman" pitchFamily="18" charset="0"/>
              </a:rPr>
              <a:t> </a:t>
            </a:r>
            <a:r>
              <a:rPr lang="sr-Latn-CS" altLang="sr-Latn-RS" dirty="0">
                <a:solidFill>
                  <a:prstClr val="black"/>
                </a:solidFill>
                <a:latin typeface="Times New Roman" pitchFamily="18" charset="0"/>
                <a:cs typeface="Times New Roman" pitchFamily="18" charset="0"/>
              </a:rPr>
              <a:t>sadržajem i klasifikacijom budžeta, odnosno plana, s tim da se finansijski rezultat u tim izveštajima </a:t>
            </a:r>
            <a:r>
              <a:rPr lang="sr-Latn-CS" altLang="sr-Latn-RS" dirty="0">
                <a:solidFill>
                  <a:srgbClr val="C0504D"/>
                </a:solidFill>
                <a:latin typeface="Times New Roman" pitchFamily="18" charset="0"/>
                <a:cs typeface="Times New Roman" pitchFamily="18" charset="0"/>
              </a:rPr>
              <a:t>utvrđuje saglasno MRS za javni sektor.</a:t>
            </a:r>
            <a:endParaRPr lang="sr-Latn-CS" altLang="sr-Latn-RS" dirty="0">
              <a:solidFill>
                <a:prstClr val="black"/>
              </a:solidFill>
              <a:latin typeface="Times New Roman" pitchFamily="18" charset="0"/>
              <a:cs typeface="Times New Roman" pitchFamily="18" charset="0"/>
            </a:endParaRPr>
          </a:p>
          <a:p>
            <a:pPr marL="0" indent="0">
              <a:buNone/>
            </a:pPr>
            <a:endParaRPr lang="en-US" sz="2400" dirty="0"/>
          </a:p>
        </p:txBody>
      </p:sp>
      <p:sp>
        <p:nvSpPr>
          <p:cNvPr id="4" name="U-Turn Arrow 3"/>
          <p:cNvSpPr/>
          <p:nvPr/>
        </p:nvSpPr>
        <p:spPr>
          <a:xfrm>
            <a:off x="0" y="-19846"/>
            <a:ext cx="886968" cy="877824"/>
          </a:xfrm>
          <a:prstGeom prst="uturnArrow">
            <a:avLst>
              <a:gd name="adj1" fmla="val 25000"/>
              <a:gd name="adj2" fmla="val 25000"/>
              <a:gd name="adj3" fmla="val 25000"/>
              <a:gd name="adj4" fmla="val 44271"/>
              <a:gd name="adj5" fmla="val 7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ight Arrow 4"/>
          <p:cNvSpPr/>
          <p:nvPr/>
        </p:nvSpPr>
        <p:spPr>
          <a:xfrm>
            <a:off x="7884368" y="623731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74019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2" name="Rectangle 2"/>
          <p:cNvSpPr>
            <a:spLocks noGrp="1"/>
          </p:cNvSpPr>
          <p:nvPr>
            <p:ph type="title"/>
          </p:nvPr>
        </p:nvSpPr>
        <p:spPr/>
        <p:txBody>
          <a:bodyPr>
            <a:normAutofit fontScale="90000"/>
          </a:bodyPr>
          <a:lstStyle/>
          <a:p>
            <a:pPr eaLnBrk="1" hangingPunct="1"/>
            <a:r>
              <a:rPr lang="sr-Latn-CS" altLang="sr-Latn-RS" sz="3600" dirty="0" smtClean="0">
                <a:latin typeface="Times New Roman" pitchFamily="18" charset="0"/>
                <a:cs typeface="Times New Roman" pitchFamily="18" charset="0"/>
              </a:rPr>
              <a:t>6. Obaveza sastavljanja, popunjavanja i podnošenja SVS obrasca</a:t>
            </a:r>
            <a:endParaRPr lang="en-US" altLang="sr-Latn-RS" sz="3600" dirty="0" smtClean="0">
              <a:latin typeface="Times New Roman" pitchFamily="18" charset="0"/>
              <a:cs typeface="Times New Roman" pitchFamily="18" charset="0"/>
            </a:endParaRPr>
          </a:p>
        </p:txBody>
      </p:sp>
      <p:sp>
        <p:nvSpPr>
          <p:cNvPr id="46083" name="Rectangle 3"/>
          <p:cNvSpPr>
            <a:spLocks noGrp="1"/>
          </p:cNvSpPr>
          <p:nvPr>
            <p:ph idx="1"/>
          </p:nvPr>
        </p:nvSpPr>
        <p:spPr/>
        <p:txBody>
          <a:bodyPr/>
          <a:lstStyle/>
          <a:p>
            <a:pPr eaLnBrk="1" hangingPunct="1"/>
            <a:r>
              <a:rPr lang="sr-Latn-CS" altLang="sr-Latn-RS" sz="2000" dirty="0" smtClean="0">
                <a:latin typeface="Times New Roman" pitchFamily="18" charset="0"/>
                <a:cs typeface="Times New Roman" pitchFamily="18" charset="0"/>
              </a:rPr>
              <a:t>Druge napomene:</a:t>
            </a:r>
          </a:p>
          <a:p>
            <a:pPr lvl="1" eaLnBrk="1" hangingPunct="1"/>
            <a:r>
              <a:rPr lang="sr-Latn-CS" altLang="sr-Latn-RS" sz="2000" dirty="0" smtClean="0">
                <a:latin typeface="Times New Roman" pitchFamily="18" charset="0"/>
                <a:cs typeface="Times New Roman" pitchFamily="18" charset="0"/>
              </a:rPr>
              <a:t>U časopisu Budžetski instruktor 1</a:t>
            </a:r>
            <a:r>
              <a:rPr lang="en-US" altLang="sr-Latn-RS" sz="2000" dirty="0" smtClean="0">
                <a:latin typeface="Times New Roman" pitchFamily="18" charset="0"/>
                <a:cs typeface="Times New Roman" pitchFamily="18" charset="0"/>
              </a:rPr>
              <a:t>30</a:t>
            </a:r>
            <a:r>
              <a:rPr lang="sr-Latn-CS" altLang="sr-Latn-RS" sz="2000" dirty="0" smtClean="0">
                <a:latin typeface="Times New Roman" pitchFamily="18" charset="0"/>
                <a:cs typeface="Times New Roman" pitchFamily="18" charset="0"/>
              </a:rPr>
              <a:t> postoji komentar “Prenos (povraćaj) neutrošenih budžetskih sredstava Republike Srbije (lokalnih vlasti) na kraju 201</a:t>
            </a:r>
            <a:r>
              <a:rPr lang="en-US" altLang="sr-Latn-RS" sz="2000" dirty="0" smtClean="0">
                <a:latin typeface="Times New Roman" pitchFamily="18" charset="0"/>
                <a:cs typeface="Times New Roman" pitchFamily="18" charset="0"/>
              </a:rPr>
              <a:t>5</a:t>
            </a:r>
            <a:r>
              <a:rPr lang="sr-Latn-CS" altLang="sr-Latn-RS" sz="2000" dirty="0" smtClean="0">
                <a:latin typeface="Times New Roman" pitchFamily="18" charset="0"/>
                <a:cs typeface="Times New Roman" pitchFamily="18" charset="0"/>
              </a:rPr>
              <a:t>. godine” koji vrlo ilustrativno obrađuje ovu materiju;</a:t>
            </a:r>
          </a:p>
          <a:p>
            <a:pPr lvl="1" eaLnBrk="1" hangingPunct="1"/>
            <a:r>
              <a:rPr lang="sr-Latn-CS" altLang="sr-Latn-RS" sz="2000" dirty="0" smtClean="0">
                <a:latin typeface="Times New Roman" pitchFamily="18" charset="0"/>
                <a:cs typeface="Times New Roman" pitchFamily="18" charset="0"/>
              </a:rPr>
              <a:t>Povraćaj neutrošenih sredstava ne vrši se više na osnovu odredbi akta  o budžetu, već na osnovu akta koji je proizišao iz sistemskog zakona, a to je Zakon o budžetskom sistemu (čl.59. Zakona);</a:t>
            </a:r>
          </a:p>
          <a:p>
            <a:pPr lvl="1" eaLnBrk="1" hangingPunct="1"/>
            <a:r>
              <a:rPr lang="sr-Latn-CS" altLang="sr-Latn-RS" sz="2000" dirty="0" smtClean="0">
                <a:latin typeface="Times New Roman" pitchFamily="18" charset="0"/>
                <a:cs typeface="Times New Roman" pitchFamily="18" charset="0"/>
              </a:rPr>
              <a:t>U skladu sa članom 59. Zakona, Ministar finansija, odnosno lokalni organ uprave nadležan za finansije propisuje način utvrđivanja iznosa i postupak vraćanja neutrošenih sredstava. Ovi akti objavljuju  se u službenim glasilima.</a:t>
            </a:r>
            <a:endParaRPr lang="en-US" altLang="sr-Latn-RS" sz="2000" dirty="0" smtClean="0">
              <a:latin typeface="Times New Roman" pitchFamily="18" charset="0"/>
              <a:cs typeface="Times New Roman" pitchFamily="18" charset="0"/>
            </a:endParaRPr>
          </a:p>
          <a:p>
            <a:pPr eaLnBrk="1" hangingPunct="1"/>
            <a:endParaRPr lang="en-US" altLang="sr-Latn-RS" dirty="0" smtClean="0">
              <a:latin typeface="Times New Roman" pitchFamily="18" charset="0"/>
              <a:cs typeface="Times New Roman" pitchFamily="18" charset="0"/>
            </a:endParaRPr>
          </a:p>
        </p:txBody>
      </p:sp>
      <p:sp>
        <p:nvSpPr>
          <p:cNvPr id="3482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0E58F7B6-5784-4F32-9069-95707D4A086F}" type="slidenum">
              <a:rPr lang="sr-Latn-RS" altLang="en-US" smtClean="0"/>
              <a:pPr/>
              <a:t>40</a:t>
            </a:fld>
            <a:endParaRPr lang="sr-Latn-RS" altLang="en-US" smtClean="0"/>
          </a:p>
        </p:txBody>
      </p:sp>
      <p:sp>
        <p:nvSpPr>
          <p:cNvPr id="2" name="U-Turn Arrow 1"/>
          <p:cNvSpPr/>
          <p:nvPr/>
        </p:nvSpPr>
        <p:spPr>
          <a:xfrm>
            <a:off x="0" y="11663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9333372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box(in)">
                                      <p:cBhvr>
                                        <p:cTn id="7" dur="500"/>
                                        <p:tgtEl>
                                          <p:spTgt spid="460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6083">
                                            <p:txEl>
                                              <p:pRg st="0" end="0"/>
                                            </p:txEl>
                                          </p:spTgt>
                                        </p:tgtEl>
                                        <p:attrNameLst>
                                          <p:attrName>style.visibility</p:attrName>
                                        </p:attrNameLst>
                                      </p:cBhvr>
                                      <p:to>
                                        <p:strVal val="visible"/>
                                      </p:to>
                                    </p:set>
                                    <p:animEffect transition="in" filter="box(in)">
                                      <p:cBhvr>
                                        <p:cTn id="12" dur="500"/>
                                        <p:tgtEl>
                                          <p:spTgt spid="460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6083">
                                            <p:txEl>
                                              <p:pRg st="1" end="1"/>
                                            </p:txEl>
                                          </p:spTgt>
                                        </p:tgtEl>
                                        <p:attrNameLst>
                                          <p:attrName>style.visibility</p:attrName>
                                        </p:attrNameLst>
                                      </p:cBhvr>
                                      <p:to>
                                        <p:strVal val="visible"/>
                                      </p:to>
                                    </p:set>
                                    <p:animEffect transition="in" filter="box(in)">
                                      <p:cBhvr>
                                        <p:cTn id="17" dur="500"/>
                                        <p:tgtEl>
                                          <p:spTgt spid="4608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46083">
                                            <p:txEl>
                                              <p:pRg st="2" end="2"/>
                                            </p:txEl>
                                          </p:spTgt>
                                        </p:tgtEl>
                                        <p:attrNameLst>
                                          <p:attrName>style.visibility</p:attrName>
                                        </p:attrNameLst>
                                      </p:cBhvr>
                                      <p:to>
                                        <p:strVal val="visible"/>
                                      </p:to>
                                    </p:set>
                                    <p:animEffect transition="in" filter="box(in)">
                                      <p:cBhvr>
                                        <p:cTn id="22" dur="500"/>
                                        <p:tgtEl>
                                          <p:spTgt spid="4608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46083">
                                            <p:txEl>
                                              <p:pRg st="3" end="3"/>
                                            </p:txEl>
                                          </p:spTgt>
                                        </p:tgtEl>
                                        <p:attrNameLst>
                                          <p:attrName>style.visibility</p:attrName>
                                        </p:attrNameLst>
                                      </p:cBhvr>
                                      <p:to>
                                        <p:strVal val="visible"/>
                                      </p:to>
                                    </p:set>
                                    <p:animEffect transition="in" filter="box(in)">
                                      <p:cBhvr>
                                        <p:cTn id="27" dur="500"/>
                                        <p:tgtEl>
                                          <p:spTgt spid="460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2"/>
            <a:ext cx="9144000" cy="6841375"/>
          </a:xfrm>
          <a:prstGeom prst="rect">
            <a:avLst/>
          </a:prstGeom>
        </p:spPr>
      </p:pic>
      <p:sp>
        <p:nvSpPr>
          <p:cNvPr id="2" name="Title 1"/>
          <p:cNvSpPr>
            <a:spLocks noGrp="1"/>
          </p:cNvSpPr>
          <p:nvPr>
            <p:ph type="title"/>
          </p:nvPr>
        </p:nvSpPr>
        <p:spPr/>
        <p:txBody>
          <a:bodyPr>
            <a:normAutofit fontScale="90000"/>
          </a:bodyPr>
          <a:lstStyle/>
          <a:p>
            <a:r>
              <a:rPr lang="sr-Latn-RS" dirty="0" smtClean="0">
                <a:latin typeface="Times New Roman" pitchFamily="18" charset="0"/>
                <a:cs typeface="Times New Roman" pitchFamily="18" charset="0"/>
              </a:rPr>
              <a:t>7. Obračun ispravke vrednosti nefinansijske imovine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sr-Latn-RS" sz="2400" dirty="0" smtClean="0">
                <a:latin typeface="Times New Roman" pitchFamily="18" charset="0"/>
                <a:cs typeface="Times New Roman" pitchFamily="18" charset="0"/>
              </a:rPr>
              <a:t>Obračun ispravke vrednosti nefinansijske imovine, direktni i indirektni KBS za 2015. godinu iskazuju na teret kapitala, odnosno ne iskazuju rashod amortizacije i upotrebe sredstava za rad.</a:t>
            </a:r>
          </a:p>
          <a:p>
            <a:r>
              <a:rPr lang="sr-Latn-RS" sz="2400" dirty="0" smtClean="0">
                <a:solidFill>
                  <a:srgbClr val="FF0000"/>
                </a:solidFill>
                <a:latin typeface="Times New Roman" pitchFamily="18" charset="0"/>
                <a:cs typeface="Times New Roman" pitchFamily="18" charset="0"/>
              </a:rPr>
              <a:t>Knjiženje: </a:t>
            </a:r>
            <a:r>
              <a:rPr lang="sr-Latn-RS" sz="2400" dirty="0" smtClean="0">
                <a:latin typeface="Times New Roman" pitchFamily="18" charset="0"/>
                <a:cs typeface="Times New Roman" pitchFamily="18" charset="0"/>
              </a:rPr>
              <a:t>311111 / 011139 za zgrade i građevinske objekte, odnosno 311112 / 011229 za opremu</a:t>
            </a:r>
          </a:p>
          <a:p>
            <a:r>
              <a:rPr lang="sr-Latn-RS" sz="2400" dirty="0" smtClean="0">
                <a:latin typeface="Times New Roman" pitchFamily="18" charset="0"/>
                <a:cs typeface="Times New Roman" pitchFamily="18" charset="0"/>
              </a:rPr>
              <a:t>Neke organizacije obaveznog socijalnog osiguranja, u skladu sa svojim finansijskim planovima vrše ispravku vrednosti nefinansijske imovine jednim delom i na teret tekućih rashoda (grupa konta 430000) srazmerno učešću sopstvenih prihoda u ukupnom prihodu.</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76989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188913"/>
            <a:ext cx="8229600" cy="1143000"/>
          </a:xfrm>
        </p:spPr>
        <p:txBody>
          <a:bodyPr/>
          <a:lstStyle/>
          <a:p>
            <a:pPr eaLnBrk="1" hangingPunct="1"/>
            <a:r>
              <a:rPr lang="en-US" altLang="sr-Latn-RS" dirty="0" err="1" smtClean="0">
                <a:latin typeface="Times New Roman" pitchFamily="18" charset="0"/>
                <a:cs typeface="Times New Roman" pitchFamily="18" charset="0"/>
              </a:rPr>
              <a:t>Ut</a:t>
            </a:r>
            <a:r>
              <a:rPr lang="sr-Latn-RS" altLang="sr-Latn-RS" dirty="0" smtClean="0">
                <a:latin typeface="Times New Roman" pitchFamily="18" charset="0"/>
                <a:cs typeface="Times New Roman" pitchFamily="18" charset="0"/>
              </a:rPr>
              <a:t>vrđivanje rezultata poslovanja</a:t>
            </a:r>
            <a:endParaRPr lang="en-US" altLang="sr-Latn-RS" dirty="0" smtClean="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eaLnBrk="1" hangingPunct="1"/>
            <a:r>
              <a:rPr lang="sr-Latn-RS" altLang="sr-Latn-RS" sz="2400" dirty="0" smtClean="0">
                <a:latin typeface="Times New Roman" pitchFamily="18" charset="0"/>
                <a:cs typeface="Times New Roman" pitchFamily="18" charset="0"/>
              </a:rPr>
              <a:t>Rezultat poslovanja utvrđuje se u više faza:</a:t>
            </a:r>
          </a:p>
          <a:p>
            <a:pPr lvl="1" eaLnBrk="1" hangingPunct="1"/>
            <a:r>
              <a:rPr lang="sr-Latn-RS" altLang="sr-Latn-RS" sz="2400" dirty="0" smtClean="0">
                <a:solidFill>
                  <a:srgbClr val="FF0000"/>
                </a:solidFill>
                <a:latin typeface="Times New Roman" pitchFamily="18" charset="0"/>
                <a:cs typeface="Times New Roman" pitchFamily="18" charset="0"/>
              </a:rPr>
              <a:t>Prva faza </a:t>
            </a:r>
            <a:r>
              <a:rPr lang="sr-Latn-RS" altLang="sr-Latn-RS" sz="2400" dirty="0" smtClean="0">
                <a:latin typeface="Times New Roman" pitchFamily="18" charset="0"/>
                <a:cs typeface="Times New Roman" pitchFamily="18" charset="0"/>
              </a:rPr>
              <a:t>je utvrđivanje budžetskog suficita (viška prihoda i primanja) ili budžetskog deficita (manjka prihoda i primanja) </a:t>
            </a:r>
            <a:r>
              <a:rPr lang="sr-Latn-RS" altLang="sr-Latn-RS" sz="2400" dirty="0" smtClean="0">
                <a:solidFill>
                  <a:srgbClr val="FF0000"/>
                </a:solidFill>
                <a:latin typeface="Times New Roman" pitchFamily="18" charset="0"/>
                <a:cs typeface="Times New Roman" pitchFamily="18" charset="0"/>
              </a:rPr>
              <a:t>– Obračun prihoda i primanja i rashoda i izdataka iz poslovanja</a:t>
            </a:r>
            <a:r>
              <a:rPr lang="sr-Latn-RS" altLang="sr-Latn-RS" sz="2400" dirty="0" smtClean="0">
                <a:latin typeface="Times New Roman" pitchFamily="18" charset="0"/>
                <a:cs typeface="Times New Roman" pitchFamily="18" charset="0"/>
              </a:rPr>
              <a:t>. </a:t>
            </a:r>
          </a:p>
          <a:p>
            <a:pPr lvl="2" eaLnBrk="1" hangingPunct="1"/>
            <a:r>
              <a:rPr lang="sr-Latn-RS" altLang="sr-Latn-RS" dirty="0" smtClean="0">
                <a:latin typeface="Times New Roman" pitchFamily="18" charset="0"/>
                <a:cs typeface="Times New Roman" pitchFamily="18" charset="0"/>
              </a:rPr>
              <a:t>PRIMER: konta klase 400000 i 50000 su 100.000 Konta klase 700000 i 800000 su 120.000</a:t>
            </a:r>
          </a:p>
          <a:p>
            <a:pPr lvl="2"/>
            <a:r>
              <a:rPr lang="sr-Latn-RS" altLang="sr-Latn-RS" sz="2000" dirty="0" smtClean="0">
                <a:solidFill>
                  <a:srgbClr val="FF0000"/>
                </a:solidFill>
                <a:latin typeface="Times New Roman" pitchFamily="18" charset="0"/>
                <a:cs typeface="Times New Roman" pitchFamily="18" charset="0"/>
              </a:rPr>
              <a:t>KNJIŽENJE: </a:t>
            </a:r>
            <a:r>
              <a:rPr lang="sr-Latn-RS" altLang="sr-Latn-RS" sz="2000" dirty="0" smtClean="0">
                <a:latin typeface="Times New Roman" pitchFamily="18" charset="0"/>
                <a:cs typeface="Times New Roman" pitchFamily="18" charset="0"/>
              </a:rPr>
              <a:t>1)</a:t>
            </a:r>
            <a:r>
              <a:rPr lang="sr-Latn-RS" altLang="sr-Latn-RS" sz="2000" dirty="0" smtClean="0">
                <a:solidFill>
                  <a:srgbClr val="FF0000"/>
                </a:solidFill>
                <a:latin typeface="Times New Roman" pitchFamily="18" charset="0"/>
                <a:cs typeface="Times New Roman" pitchFamily="18" charset="0"/>
              </a:rPr>
              <a:t> </a:t>
            </a:r>
            <a:r>
              <a:rPr lang="sr-Latn-RS" altLang="sr-Latn-RS" sz="2000" dirty="0" smtClean="0">
                <a:latin typeface="Times New Roman" pitchFamily="18" charset="0"/>
                <a:cs typeface="Times New Roman" pitchFamily="18" charset="0"/>
              </a:rPr>
              <a:t>321111/400000, 50000</a:t>
            </a:r>
            <a:r>
              <a:rPr lang="en-US" altLang="sr-Latn-RS" sz="2000" dirty="0" smtClean="0">
                <a:latin typeface="Times New Roman" pitchFamily="18" charset="0"/>
                <a:cs typeface="Times New Roman" pitchFamily="18" charset="0"/>
              </a:rPr>
              <a:t>0</a:t>
            </a:r>
            <a:r>
              <a:rPr lang="sr-Latn-RS" altLang="sr-Latn-RS" sz="2000" dirty="0" smtClean="0">
                <a:latin typeface="Times New Roman" pitchFamily="18" charset="0"/>
                <a:cs typeface="Times New Roman" pitchFamily="18" charset="0"/>
              </a:rPr>
              <a:t>   100.000  / 100.000 	            2) 700000, 800.000/ 321111 120.000 / 120.000</a:t>
            </a:r>
          </a:p>
          <a:p>
            <a:pPr marL="1828800" lvl="4" indent="0" eaLnBrk="1" hangingPunct="1">
              <a:buFont typeface="Arial" charset="0"/>
              <a:buNone/>
            </a:pPr>
            <a:r>
              <a:rPr lang="sr-Latn-RS" altLang="sr-Latn-RS" sz="2400" dirty="0" smtClean="0">
                <a:latin typeface="Times New Roman" pitchFamily="18" charset="0"/>
                <a:cs typeface="Times New Roman" pitchFamily="18" charset="0"/>
              </a:rPr>
              <a:t>           </a:t>
            </a:r>
            <a:r>
              <a:rPr lang="sr-Latn-RS" altLang="sr-Latn-RS" dirty="0" smtClean="0">
                <a:latin typeface="Times New Roman" pitchFamily="18" charset="0"/>
                <a:cs typeface="Times New Roman" pitchFamily="18" charset="0"/>
              </a:rPr>
              <a:t>3) 321111/321121 20.000 →zatvaranje konta 321111</a:t>
            </a:r>
            <a:endParaRPr lang="en-US" altLang="sr-Latn-RS"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2144B036-CA45-423D-A839-AA06A187A291}" type="slidenum">
              <a:rPr lang="sr-Latn-RS" altLang="en-US" smtClean="0"/>
              <a:pPr>
                <a:defRPr/>
              </a:pPr>
              <a:t>42</a:t>
            </a:fld>
            <a:endParaRPr lang="sr-Latn-RS" altLang="en-US"/>
          </a:p>
        </p:txBody>
      </p:sp>
      <p:sp>
        <p:nvSpPr>
          <p:cNvPr id="6" name="Right Arrow 5"/>
          <p:cNvSpPr/>
          <p:nvPr/>
        </p:nvSpPr>
        <p:spPr>
          <a:xfrm>
            <a:off x="7323156" y="549094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90000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par>
                                <p:cTn id="28" presetID="6" presetClass="entr" presetSubtype="16"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circle(in)">
                                      <p:cBhvr>
                                        <p:cTn id="30"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60350"/>
            <a:ext cx="8229600" cy="1143000"/>
          </a:xfrm>
        </p:spPr>
        <p:txBody>
          <a:bodyPr/>
          <a:lstStyle/>
          <a:p>
            <a:pPr eaLnBrk="1" hangingPunct="1"/>
            <a:r>
              <a:rPr lang="en-US" altLang="sr-Latn-RS" dirty="0" err="1" smtClean="0">
                <a:latin typeface="Times New Roman" pitchFamily="18" charset="0"/>
                <a:cs typeface="Times New Roman" pitchFamily="18" charset="0"/>
              </a:rPr>
              <a:t>Ut</a:t>
            </a:r>
            <a:r>
              <a:rPr lang="sr-Latn-RS" altLang="sr-Latn-RS" dirty="0" smtClean="0">
                <a:latin typeface="Times New Roman" pitchFamily="18" charset="0"/>
                <a:cs typeface="Times New Roman" pitchFamily="18" charset="0"/>
              </a:rPr>
              <a:t>vrđivanje rezultata poslovanja</a:t>
            </a:r>
            <a:endParaRPr lang="en-US" altLang="sr-Latn-RS" dirty="0" smtClean="0">
              <a:latin typeface="Times New Roman" pitchFamily="18" charset="0"/>
              <a:cs typeface="Times New Roman" pitchFamily="18" charset="0"/>
            </a:endParaRPr>
          </a:p>
        </p:txBody>
      </p:sp>
      <p:sp>
        <p:nvSpPr>
          <p:cNvPr id="3" name="Content Placeholder 2"/>
          <p:cNvSpPr>
            <a:spLocks noGrp="1"/>
          </p:cNvSpPr>
          <p:nvPr>
            <p:ph idx="1"/>
          </p:nvPr>
        </p:nvSpPr>
        <p:spPr>
          <a:xfrm>
            <a:off x="468313" y="1628775"/>
            <a:ext cx="8229600" cy="4525963"/>
          </a:xfrm>
        </p:spPr>
        <p:txBody>
          <a:bodyPr/>
          <a:lstStyle/>
          <a:p>
            <a:pPr eaLnBrk="1" hangingPunct="1">
              <a:defRPr/>
            </a:pPr>
            <a:r>
              <a:rPr lang="sr-Latn-RS" sz="2400" dirty="0" smtClean="0">
                <a:solidFill>
                  <a:srgbClr val="FF0000"/>
                </a:solidFill>
                <a:latin typeface="Times New Roman" pitchFamily="18" charset="0"/>
                <a:cs typeface="Times New Roman" pitchFamily="18" charset="0"/>
              </a:rPr>
              <a:t>Druga faza je </a:t>
            </a:r>
            <a:r>
              <a:rPr lang="sr-Latn-RS" sz="2400" dirty="0" smtClean="0">
                <a:latin typeface="Times New Roman" pitchFamily="18" charset="0"/>
                <a:cs typeface="Times New Roman" pitchFamily="18" charset="0"/>
              </a:rPr>
              <a:t>korigovanje viška odnosno manjka prihoda i primanja.</a:t>
            </a:r>
          </a:p>
          <a:p>
            <a:pPr marL="400050" lvl="1" indent="0" eaLnBrk="1" hangingPunct="1">
              <a:buFont typeface="Arial" charset="0"/>
              <a:buNone/>
              <a:defRPr/>
            </a:pPr>
            <a:r>
              <a:rPr lang="sr-Latn-RS" sz="2400" dirty="0" smtClean="0">
                <a:solidFill>
                  <a:srgbClr val="FF0000"/>
                </a:solidFill>
                <a:latin typeface="Times New Roman" pitchFamily="18" charset="0"/>
                <a:cs typeface="Times New Roman" pitchFamily="18" charset="0"/>
              </a:rPr>
              <a:t> </a:t>
            </a:r>
            <a:r>
              <a:rPr lang="sr-Latn-RS" sz="2400" dirty="0" smtClean="0">
                <a:solidFill>
                  <a:srgbClr val="C00000"/>
                </a:solidFill>
                <a:latin typeface="Times New Roman" pitchFamily="18" charset="0"/>
                <a:cs typeface="Times New Roman" pitchFamily="18" charset="0"/>
              </a:rPr>
              <a:t>PRIMER</a:t>
            </a:r>
            <a:r>
              <a:rPr lang="sr-Latn-RS" sz="2400" dirty="0" smtClean="0">
                <a:latin typeface="Times New Roman" pitchFamily="18" charset="0"/>
                <a:cs typeface="Times New Roman" pitchFamily="18" charset="0"/>
              </a:rPr>
              <a:t>: zatvaranje konta 311712 i 321311. Potražni saldo iz 2014. g. na kontu 311712 iznosi 10.000 i kontu 321311 15.000 </a:t>
            </a:r>
          </a:p>
          <a:p>
            <a:pPr marL="400050" lvl="1" indent="0" eaLnBrk="1" hangingPunct="1">
              <a:buFont typeface="Arial" charset="0"/>
              <a:buNone/>
              <a:defRPr/>
            </a:pPr>
            <a:r>
              <a:rPr lang="sr-Latn-RS" sz="2400" dirty="0" smtClean="0">
                <a:solidFill>
                  <a:srgbClr val="FF0000"/>
                </a:solidFill>
                <a:latin typeface="Times New Roman" pitchFamily="18" charset="0"/>
                <a:cs typeface="Times New Roman" pitchFamily="18" charset="0"/>
              </a:rPr>
              <a:t>KNJIŽENJE: </a:t>
            </a:r>
            <a:r>
              <a:rPr lang="sr-Latn-RS" sz="2400" dirty="0" smtClean="0">
                <a:latin typeface="Times New Roman" pitchFamily="18" charset="0"/>
                <a:cs typeface="Times New Roman" pitchFamily="18" charset="0"/>
              </a:rPr>
              <a:t>1) 311712              10.000</a:t>
            </a:r>
          </a:p>
          <a:p>
            <a:pPr marL="400050" lvl="1" indent="0" eaLnBrk="1" hangingPunct="1">
              <a:buFont typeface="Arial" charset="0"/>
              <a:buNone/>
              <a:defRPr/>
            </a:pPr>
            <a:r>
              <a:rPr lang="sr-Latn-RS" sz="2400" dirty="0">
                <a:solidFill>
                  <a:srgbClr val="FF0000"/>
                </a:solidFill>
                <a:latin typeface="Times New Roman" pitchFamily="18" charset="0"/>
                <a:cs typeface="Times New Roman" pitchFamily="18" charset="0"/>
              </a:rPr>
              <a:t>	</a:t>
            </a:r>
            <a:r>
              <a:rPr lang="sr-Latn-RS"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    </a:t>
            </a:r>
            <a:r>
              <a:rPr lang="sr-Latn-RS" sz="2400" dirty="0" smtClean="0">
                <a:solidFill>
                  <a:srgbClr val="FF0000"/>
                </a:solidFill>
                <a:latin typeface="Times New Roman" pitchFamily="18" charset="0"/>
                <a:cs typeface="Times New Roman" pitchFamily="18" charset="0"/>
              </a:rPr>
              <a:t> </a:t>
            </a:r>
            <a:r>
              <a:rPr lang="sr-Latn-RS" sz="2400" dirty="0" smtClean="0">
                <a:latin typeface="Times New Roman" pitchFamily="18" charset="0"/>
                <a:cs typeface="Times New Roman" pitchFamily="18" charset="0"/>
              </a:rPr>
              <a:t>321311              15.000</a:t>
            </a:r>
          </a:p>
          <a:p>
            <a:pPr marL="400050" lvl="1" indent="0" eaLnBrk="1" hangingPunct="1">
              <a:buFont typeface="Arial" charset="0"/>
              <a:buNone/>
              <a:defRPr/>
            </a:pPr>
            <a:r>
              <a:rPr lang="sr-Latn-RS" sz="2400" dirty="0">
                <a:solidFill>
                  <a:srgbClr val="FF0000"/>
                </a:solidFill>
                <a:latin typeface="Times New Roman" pitchFamily="18" charset="0"/>
                <a:cs typeface="Times New Roman" pitchFamily="18" charset="0"/>
              </a:rPr>
              <a:t>	</a:t>
            </a:r>
            <a:r>
              <a:rPr lang="sr-Latn-RS" sz="2400" dirty="0" smtClean="0">
                <a:solidFill>
                  <a:srgbClr val="FF0000"/>
                </a:solidFill>
                <a:latin typeface="Times New Roman" pitchFamily="18" charset="0"/>
                <a:cs typeface="Times New Roman" pitchFamily="18" charset="0"/>
              </a:rPr>
              <a:t>		</a:t>
            </a:r>
            <a:r>
              <a:rPr lang="sr-Latn-RS" sz="2400" dirty="0">
                <a:solidFill>
                  <a:srgbClr val="FF0000"/>
                </a:solidFill>
                <a:latin typeface="Times New Roman" pitchFamily="18" charset="0"/>
                <a:cs typeface="Times New Roman" pitchFamily="18" charset="0"/>
              </a:rPr>
              <a:t> </a:t>
            </a:r>
            <a:r>
              <a:rPr lang="sr-Latn-RS" sz="2400" dirty="0" smtClean="0">
                <a:solidFill>
                  <a:srgbClr val="FF0000"/>
                </a:solidFill>
                <a:latin typeface="Times New Roman" pitchFamily="18" charset="0"/>
                <a:cs typeface="Times New Roman" pitchFamily="18" charset="0"/>
              </a:rPr>
              <a:t>       </a:t>
            </a:r>
            <a:r>
              <a:rPr lang="sr-Latn-RS" sz="2400" dirty="0" smtClean="0">
                <a:latin typeface="Times New Roman" pitchFamily="18" charset="0"/>
                <a:cs typeface="Times New Roman" pitchFamily="18" charset="0"/>
              </a:rPr>
              <a:t>321121                25.000</a:t>
            </a:r>
          </a:p>
          <a:p>
            <a:pPr marL="400050" lvl="1" indent="0" eaLnBrk="1" hangingPunct="1">
              <a:buFont typeface="Arial" charset="0"/>
              <a:buNone/>
              <a:defRPr/>
            </a:pPr>
            <a:r>
              <a:rPr lang="sr-Latn-RS" sz="2400" i="1" dirty="0" smtClean="0">
                <a:solidFill>
                  <a:srgbClr val="FF0000"/>
                </a:solidFill>
                <a:latin typeface="Times New Roman" pitchFamily="18" charset="0"/>
                <a:cs typeface="Times New Roman" pitchFamily="18" charset="0"/>
              </a:rPr>
              <a:t>- Za ostvarenu korekciju „na više“ viška prihoda i primanja</a:t>
            </a:r>
          </a:p>
          <a:p>
            <a:pPr marL="0" indent="0" eaLnBrk="1" hangingPunct="1">
              <a:buFont typeface="Arial" charset="0"/>
              <a:buNone/>
              <a:defRPr/>
            </a:pPr>
            <a:endParaRPr lang="en-US" dirty="0" smtClean="0">
              <a:solidFill>
                <a:srgbClr val="FF0000"/>
              </a:solidFill>
            </a:endParaRPr>
          </a:p>
          <a:p>
            <a:pPr marL="0" indent="0" eaLnBrk="1" hangingPunct="1">
              <a:buFont typeface="Arial" charset="0"/>
              <a:buNone/>
              <a:defRPr/>
            </a:pPr>
            <a:endParaRPr lang="en-US" dirty="0" smtClean="0">
              <a:solidFill>
                <a:srgbClr val="FF0000"/>
              </a:solidFill>
            </a:endParaRPr>
          </a:p>
        </p:txBody>
      </p:sp>
      <p:sp>
        <p:nvSpPr>
          <p:cNvPr id="4" name="Slide Number Placeholder 3"/>
          <p:cNvSpPr>
            <a:spLocks noGrp="1"/>
          </p:cNvSpPr>
          <p:nvPr>
            <p:ph type="sldNum" sz="quarter" idx="12"/>
          </p:nvPr>
        </p:nvSpPr>
        <p:spPr/>
        <p:txBody>
          <a:bodyPr/>
          <a:lstStyle/>
          <a:p>
            <a:pPr>
              <a:defRPr/>
            </a:pPr>
            <a:fld id="{4A367A36-DDC6-4DC1-85DD-AA6D0B53C6BF}" type="slidenum">
              <a:rPr lang="sr-Latn-RS" altLang="en-US" smtClean="0"/>
              <a:pPr>
                <a:defRPr/>
              </a:pPr>
              <a:t>43</a:t>
            </a:fld>
            <a:endParaRPr lang="sr-Latn-RS" altLang="en-US"/>
          </a:p>
        </p:txBody>
      </p:sp>
      <p:sp>
        <p:nvSpPr>
          <p:cNvPr id="6" name="Right Arrow 5"/>
          <p:cNvSpPr/>
          <p:nvPr/>
        </p:nvSpPr>
        <p:spPr>
          <a:xfrm>
            <a:off x="6948488" y="5661025"/>
            <a:ext cx="977900"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U-Turn Arrow 4"/>
          <p:cNvSpPr/>
          <p:nvPr/>
        </p:nvSpPr>
        <p:spPr>
          <a:xfrm>
            <a:off x="0" y="793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34001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circle(in)">
                                      <p:cBhvr>
                                        <p:cTn id="25" dur="2000"/>
                                        <p:tgtEl>
                                          <p:spTgt spid="3">
                                            <p:txEl>
                                              <p:pRg st="3" end="3"/>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circle(in)">
                                      <p:cBhvr>
                                        <p:cTn id="28" dur="2000"/>
                                        <p:tgtEl>
                                          <p:spTgt spid="3">
                                            <p:txEl>
                                              <p:pRg st="4" end="4"/>
                                            </p:txEl>
                                          </p:spTgt>
                                        </p:tgtEl>
                                      </p:cBhvr>
                                    </p:animEffect>
                                  </p:childTnLst>
                                </p:cTn>
                              </p:par>
                              <p:par>
                                <p:cTn id="29" presetID="6" presetClass="entr" presetSubtype="16"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circle(in)">
                                      <p:cBhvr>
                                        <p:cTn id="31"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60350"/>
            <a:ext cx="8229600" cy="1143000"/>
          </a:xfrm>
        </p:spPr>
        <p:txBody>
          <a:bodyPr/>
          <a:lstStyle/>
          <a:p>
            <a:pPr eaLnBrk="1" hangingPunct="1"/>
            <a:r>
              <a:rPr lang="en-US" altLang="sr-Latn-RS" dirty="0" err="1" smtClean="0">
                <a:latin typeface="Times New Roman" pitchFamily="18" charset="0"/>
                <a:cs typeface="Times New Roman" pitchFamily="18" charset="0"/>
              </a:rPr>
              <a:t>Ut</a:t>
            </a:r>
            <a:r>
              <a:rPr lang="sr-Latn-RS" altLang="sr-Latn-RS" dirty="0" smtClean="0">
                <a:latin typeface="Times New Roman" pitchFamily="18" charset="0"/>
                <a:cs typeface="Times New Roman" pitchFamily="18" charset="0"/>
              </a:rPr>
              <a:t>vrđivanje rezultata poslovanja</a:t>
            </a:r>
            <a:endParaRPr lang="en-US" altLang="sr-Latn-RS" dirty="0" smtClean="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eaLnBrk="1" hangingPunct="1"/>
            <a:r>
              <a:rPr lang="sr-Latn-RS" altLang="sr-Latn-RS" sz="2000" dirty="0" smtClean="0">
                <a:solidFill>
                  <a:srgbClr val="FF0000"/>
                </a:solidFill>
                <a:latin typeface="Times New Roman" pitchFamily="18" charset="0"/>
                <a:cs typeface="Times New Roman" pitchFamily="18" charset="0"/>
              </a:rPr>
              <a:t>TREĆA FAZA</a:t>
            </a:r>
            <a:r>
              <a:rPr lang="sr-Latn-RS" altLang="sr-Latn-RS" sz="2000" dirty="0" smtClean="0">
                <a:latin typeface="Times New Roman" pitchFamily="18" charset="0"/>
                <a:cs typeface="Times New Roman" pitchFamily="18" charset="0"/>
              </a:rPr>
              <a:t> je pokriće izvršenih izdataka iz tekućih prihoda i primanja</a:t>
            </a:r>
          </a:p>
          <a:p>
            <a:pPr marL="400050" lvl="1" indent="0" eaLnBrk="1" hangingPunct="1">
              <a:buFont typeface="Arial" charset="0"/>
              <a:buNone/>
            </a:pPr>
            <a:r>
              <a:rPr lang="sr-Latn-RS" altLang="sr-Latn-RS" sz="2000" dirty="0" smtClean="0">
                <a:latin typeface="Times New Roman" pitchFamily="18" charset="0"/>
                <a:cs typeface="Times New Roman" pitchFamily="18" charset="0"/>
              </a:rPr>
              <a:t>PRIMER: Utrošena sredstva za otplatu obaveza po kreditima na kontu 311611 iznose 6.000 </a:t>
            </a:r>
            <a:r>
              <a:rPr lang="sr-Cyrl-RS" altLang="sr-Latn-RS" sz="2000" dirty="0" smtClean="0">
                <a:latin typeface="Times New Roman" pitchFamily="18" charset="0"/>
                <a:cs typeface="Times New Roman" pitchFamily="18" charset="0"/>
              </a:rPr>
              <a:t> </a:t>
            </a:r>
            <a:r>
              <a:rPr lang="sr-Latn-RS" altLang="sr-Latn-RS" sz="2000" dirty="0" smtClean="0">
                <a:latin typeface="Times New Roman" pitchFamily="18" charset="0"/>
                <a:cs typeface="Times New Roman" pitchFamily="18" charset="0"/>
              </a:rPr>
              <a:t>i za nabavku finansijske imovine na kontu  311612 iznose 8.000 dinara.</a:t>
            </a:r>
          </a:p>
          <a:p>
            <a:pPr marL="400050" lvl="1" indent="0" eaLnBrk="1" hangingPunct="1">
              <a:buFont typeface="Arial" charset="0"/>
              <a:buNone/>
            </a:pPr>
            <a:r>
              <a:rPr lang="sr-Latn-RS" altLang="sr-Latn-RS" sz="2000" dirty="0" smtClean="0">
                <a:solidFill>
                  <a:srgbClr val="FF0000"/>
                </a:solidFill>
                <a:latin typeface="Times New Roman" pitchFamily="18" charset="0"/>
                <a:cs typeface="Times New Roman" pitchFamily="18" charset="0"/>
              </a:rPr>
              <a:t>KNJIŽENJE: </a:t>
            </a:r>
            <a:r>
              <a:rPr lang="sr-Latn-RS" altLang="sr-Latn-RS" sz="2000" dirty="0" smtClean="0">
                <a:latin typeface="Times New Roman" pitchFamily="18" charset="0"/>
                <a:cs typeface="Times New Roman" pitchFamily="18" charset="0"/>
              </a:rPr>
              <a:t>1) 321211 – rasp. viška prihoda i primanja</a:t>
            </a:r>
            <a:r>
              <a:rPr lang="sr-Latn-RS" altLang="sr-Latn-RS" dirty="0" smtClean="0">
                <a:latin typeface="Times New Roman" pitchFamily="18" charset="0"/>
                <a:cs typeface="Times New Roman" pitchFamily="18" charset="0"/>
              </a:rPr>
              <a:t>	  </a:t>
            </a:r>
            <a:r>
              <a:rPr lang="sr-Latn-RS" altLang="sr-Latn-RS" sz="2000" dirty="0" smtClean="0">
                <a:latin typeface="Times New Roman" pitchFamily="18" charset="0"/>
                <a:cs typeface="Times New Roman" pitchFamily="18" charset="0"/>
              </a:rPr>
              <a:t>14.000</a:t>
            </a:r>
          </a:p>
          <a:p>
            <a:pPr marL="400050" lvl="1" indent="0" eaLnBrk="1" hangingPunct="1">
              <a:buFont typeface="Arial" charset="0"/>
              <a:buNone/>
            </a:pPr>
            <a:r>
              <a:rPr lang="sr-Latn-RS" altLang="sr-Latn-RS" sz="2000" dirty="0" smtClean="0">
                <a:solidFill>
                  <a:srgbClr val="FF0000"/>
                </a:solidFill>
                <a:latin typeface="Times New Roman" pitchFamily="18" charset="0"/>
                <a:cs typeface="Times New Roman" pitchFamily="18" charset="0"/>
              </a:rPr>
              <a:t>			</a:t>
            </a:r>
            <a:r>
              <a:rPr lang="sr-Latn-RS" altLang="sr-Latn-RS" sz="2000" dirty="0" smtClean="0">
                <a:latin typeface="Times New Roman" pitchFamily="18" charset="0"/>
                <a:cs typeface="Times New Roman" pitchFamily="18" charset="0"/>
              </a:rPr>
              <a:t>311611 – utr. sred. za otpl. kredita               6.000</a:t>
            </a:r>
          </a:p>
          <a:p>
            <a:pPr marL="400050" lvl="1" indent="0" eaLnBrk="1" hangingPunct="1">
              <a:buFont typeface="Arial" charset="0"/>
              <a:buNone/>
            </a:pPr>
            <a:r>
              <a:rPr lang="sr-Latn-RS" altLang="sr-Latn-RS" sz="2000" dirty="0" smtClean="0">
                <a:latin typeface="Times New Roman" pitchFamily="18" charset="0"/>
                <a:cs typeface="Times New Roman" pitchFamily="18" charset="0"/>
              </a:rPr>
              <a:t>                                     311612 – utr. sred. za nab. fin. im.               8.000</a:t>
            </a:r>
          </a:p>
          <a:p>
            <a:pPr marL="400050" lvl="1" indent="0" eaLnBrk="1" hangingPunct="1">
              <a:buFont typeface="Arial" charset="0"/>
              <a:buNone/>
            </a:pPr>
            <a:r>
              <a:rPr lang="sr-Latn-RS" altLang="sr-Latn-RS" sz="2000" i="1" dirty="0" smtClean="0">
                <a:latin typeface="Times New Roman" pitchFamily="18" charset="0"/>
                <a:cs typeface="Times New Roman" pitchFamily="18" charset="0"/>
              </a:rPr>
              <a:t>Za raspored viška prihoda i primanja  za utrošena sredstva</a:t>
            </a:r>
          </a:p>
          <a:p>
            <a:pPr marL="400050" lvl="1" indent="0" eaLnBrk="1" hangingPunct="1">
              <a:buFont typeface="Arial" charset="0"/>
              <a:buNone/>
            </a:pPr>
            <a:r>
              <a:rPr lang="sr-Latn-RS" altLang="sr-Latn-RS" sz="2000" i="1" dirty="0" smtClean="0">
                <a:latin typeface="Times New Roman" pitchFamily="18" charset="0"/>
                <a:cs typeface="Times New Roman" pitchFamily="18" charset="0"/>
              </a:rPr>
              <a:t>		</a:t>
            </a:r>
            <a:r>
              <a:rPr lang="sr-Latn-RS" altLang="sr-Latn-RS" sz="2000" dirty="0" smtClean="0">
                <a:latin typeface="Times New Roman" pitchFamily="18" charset="0"/>
                <a:cs typeface="Times New Roman" pitchFamily="18" charset="0"/>
              </a:rPr>
              <a:t>2) 321121 – Višak prihoda i primanja – suficit   14.000</a:t>
            </a:r>
          </a:p>
          <a:p>
            <a:pPr marL="400050" lvl="1" indent="0" eaLnBrk="1" hangingPunct="1">
              <a:buFont typeface="Arial" charset="0"/>
              <a:buNone/>
            </a:pPr>
            <a:r>
              <a:rPr lang="sr-Latn-RS" altLang="sr-Latn-RS" sz="2000" dirty="0" smtClean="0">
                <a:latin typeface="Times New Roman" pitchFamily="18" charset="0"/>
                <a:cs typeface="Times New Roman" pitchFamily="18" charset="0"/>
              </a:rPr>
              <a:t>			321211 – rasp. Viška prih. i primanja        14.000</a:t>
            </a:r>
          </a:p>
          <a:p>
            <a:pPr marL="400050" lvl="1" indent="0" eaLnBrk="1" hangingPunct="1">
              <a:buFont typeface="Arial" charset="0"/>
              <a:buNone/>
            </a:pPr>
            <a:r>
              <a:rPr lang="sr-Latn-RS" altLang="sr-Latn-RS" sz="2000" i="1" dirty="0" smtClean="0">
                <a:latin typeface="Times New Roman" pitchFamily="18" charset="0"/>
                <a:cs typeface="Times New Roman" pitchFamily="18" charset="0"/>
              </a:rPr>
              <a:t>- Korekcija „na niže“ viška prihoda i primanja – suficita zbog otplate kredita i nabavke finansijske imovine u toku 2015. godine</a:t>
            </a:r>
            <a:endParaRPr lang="en-US" altLang="sr-Latn-RS" i="1"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EFA26D1D-9DF2-43AC-B061-27697A58D51E}" type="slidenum">
              <a:rPr lang="sr-Latn-RS" altLang="en-US" smtClean="0"/>
              <a:pPr>
                <a:defRPr/>
              </a:pPr>
              <a:t>44</a:t>
            </a:fld>
            <a:endParaRPr lang="sr-Latn-RS" altLang="en-US"/>
          </a:p>
        </p:txBody>
      </p:sp>
      <p:sp>
        <p:nvSpPr>
          <p:cNvPr id="6" name="Right Arrow 5"/>
          <p:cNvSpPr/>
          <p:nvPr/>
        </p:nvSpPr>
        <p:spPr>
          <a:xfrm>
            <a:off x="7740650" y="5949950"/>
            <a:ext cx="977900"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U-Turn Arrow 4"/>
          <p:cNvSpPr/>
          <p:nvPr/>
        </p:nvSpPr>
        <p:spPr>
          <a:xfrm>
            <a:off x="96068" y="793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2741867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ircle(in)">
                                      <p:cBhvr>
                                        <p:cTn id="15" dur="2000"/>
                                        <p:tgtEl>
                                          <p:spTgt spid="3">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6" presetClass="entr" presetSubtype="16"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ircle(in)">
                                      <p:cBhvr>
                                        <p:cTn id="23" dur="2000"/>
                                        <p:tgtEl>
                                          <p:spTgt spid="3">
                                            <p:txEl>
                                              <p:pRg st="3" end="3"/>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ircle(in)">
                                      <p:cBhvr>
                                        <p:cTn id="26" dur="2000"/>
                                        <p:tgtEl>
                                          <p:spTgt spid="3">
                                            <p:txEl>
                                              <p:pRg st="4" end="4"/>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in)">
                                      <p:cBhvr>
                                        <p:cTn id="29" dur="2000"/>
                                        <p:tgtEl>
                                          <p:spTgt spid="3">
                                            <p:txEl>
                                              <p:pRg st="5" end="5"/>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circle(in)">
                                      <p:cBhvr>
                                        <p:cTn id="35" dur="2000"/>
                                        <p:tgtEl>
                                          <p:spTgt spid="3">
                                            <p:txEl>
                                              <p:pRg st="7" end="7"/>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circle(in)">
                                      <p:cBhvr>
                                        <p:cTn id="38"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60350"/>
            <a:ext cx="8229600" cy="1143000"/>
          </a:xfrm>
        </p:spPr>
        <p:txBody>
          <a:bodyPr/>
          <a:lstStyle/>
          <a:p>
            <a:pPr eaLnBrk="1" hangingPunct="1"/>
            <a:r>
              <a:rPr lang="en-US" altLang="sr-Latn-RS" dirty="0" err="1" smtClean="0">
                <a:latin typeface="Times New Roman" pitchFamily="18" charset="0"/>
                <a:cs typeface="Times New Roman" pitchFamily="18" charset="0"/>
              </a:rPr>
              <a:t>Ut</a:t>
            </a:r>
            <a:r>
              <a:rPr lang="sr-Latn-RS" altLang="sr-Latn-RS" dirty="0" smtClean="0">
                <a:latin typeface="Times New Roman" pitchFamily="18" charset="0"/>
                <a:cs typeface="Times New Roman" pitchFamily="18" charset="0"/>
              </a:rPr>
              <a:t>vrđivanje rezultata poslovanja</a:t>
            </a:r>
            <a:endParaRPr lang="en-US" altLang="sr-Latn-RS" dirty="0" smtClean="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r>
              <a:rPr lang="sr-Latn-RS" altLang="sr-Latn-RS" sz="2400" dirty="0" smtClean="0">
                <a:solidFill>
                  <a:srgbClr val="FF0000"/>
                </a:solidFill>
                <a:latin typeface="Times New Roman" pitchFamily="18" charset="0"/>
                <a:cs typeface="Times New Roman" pitchFamily="18" charset="0"/>
              </a:rPr>
              <a:t>Četvrta faza je </a:t>
            </a:r>
            <a:r>
              <a:rPr lang="sr-Latn-RS" altLang="sr-Latn-RS" sz="2400" dirty="0" smtClean="0">
                <a:latin typeface="Times New Roman" pitchFamily="18" charset="0"/>
                <a:cs typeface="Times New Roman" pitchFamily="18" charset="0"/>
              </a:rPr>
              <a:t>konačno utvrđivanje rezultata poslovanja prema sledećem redosledu</a:t>
            </a:r>
            <a:r>
              <a:rPr lang="sr-Latn-RS" altLang="sr-Latn-RS" sz="2400" dirty="0" smtClean="0">
                <a:solidFill>
                  <a:srgbClr val="FF0000"/>
                </a:solidFill>
                <a:latin typeface="Times New Roman" pitchFamily="18" charset="0"/>
                <a:cs typeface="Times New Roman" pitchFamily="18" charset="0"/>
              </a:rPr>
              <a:t>:</a:t>
            </a:r>
          </a:p>
          <a:p>
            <a:pPr marL="914400" lvl="1" indent="-514350" eaLnBrk="1" hangingPunct="1">
              <a:buFont typeface="Arial" charset="0"/>
              <a:buAutoNum type="arabicPeriod"/>
            </a:pPr>
            <a:r>
              <a:rPr lang="sr-Latn-RS" altLang="sr-Latn-RS" sz="2400" dirty="0" smtClean="0">
                <a:latin typeface="Times New Roman" pitchFamily="18" charset="0"/>
                <a:cs typeface="Times New Roman" pitchFamily="18" charset="0"/>
              </a:rPr>
              <a:t>Višak prihoda i primanja –  budžetski suficit                Oznaka OP 2346 u Obrascu 2	      20.000,00 </a:t>
            </a:r>
          </a:p>
          <a:p>
            <a:pPr marL="914400" lvl="1" indent="-514350" eaLnBrk="1" hangingPunct="1">
              <a:buFont typeface="Arial" charset="0"/>
              <a:buAutoNum type="arabicPeriod"/>
            </a:pPr>
            <a:r>
              <a:rPr lang="sr-Latn-RS" altLang="sr-Latn-RS" sz="2400" dirty="0" smtClean="0">
                <a:latin typeface="Times New Roman" pitchFamily="18" charset="0"/>
                <a:cs typeface="Times New Roman" pitchFamily="18" charset="0"/>
              </a:rPr>
              <a:t>Korigovanje viška odnosno manjka prihoda i primanja (Oznaka OP 2348)                         + 25.000,00</a:t>
            </a:r>
          </a:p>
          <a:p>
            <a:pPr marL="914400" lvl="1" indent="-514350" eaLnBrk="1" hangingPunct="1">
              <a:buFont typeface="Arial" charset="0"/>
              <a:buAutoNum type="arabicPeriod"/>
            </a:pPr>
            <a:r>
              <a:rPr lang="sr-Latn-RS" altLang="sr-Latn-RS" sz="2400" dirty="0" smtClean="0">
                <a:latin typeface="Times New Roman" pitchFamily="18" charset="0"/>
                <a:cs typeface="Times New Roman" pitchFamily="18" charset="0"/>
              </a:rPr>
              <a:t>Pokriće izvršenih izdataka iz tekućih prihoda i primanja  (Oznaka OP 2354)                          - 14.000,00</a:t>
            </a:r>
          </a:p>
          <a:p>
            <a:pPr marL="914400" lvl="1" indent="-514350" eaLnBrk="1" hangingPunct="1">
              <a:buFont typeface="Arial" charset="0"/>
              <a:buAutoNum type="arabicPeriod"/>
            </a:pPr>
            <a:r>
              <a:rPr lang="sr-Latn-RS" altLang="sr-Latn-RS" sz="2400" dirty="0" smtClean="0">
                <a:latin typeface="Times New Roman" pitchFamily="18" charset="0"/>
                <a:cs typeface="Times New Roman" pitchFamily="18" charset="0"/>
              </a:rPr>
              <a:t>Višak prihoda i primanja - Suficit (Oznaka OP 2357 = 321121)   (1 + 2 – 3)                         </a:t>
            </a:r>
            <a:r>
              <a:rPr lang="sr-Latn-RS" altLang="sr-Latn-RS" sz="2400" b="1" u="sng" dirty="0" smtClean="0">
                <a:latin typeface="Times New Roman" pitchFamily="18" charset="0"/>
                <a:cs typeface="Times New Roman" pitchFamily="18" charset="0"/>
              </a:rPr>
              <a:t>31.000,00</a:t>
            </a:r>
            <a:endParaRPr lang="en-US" altLang="sr-Latn-RS" sz="2400" b="1" u="sng"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63A061CC-5AAE-42EE-A0B3-DCC1C5486BAB}" type="slidenum">
              <a:rPr lang="sr-Latn-RS" altLang="en-US" smtClean="0"/>
              <a:pPr>
                <a:defRPr/>
              </a:pPr>
              <a:t>45</a:t>
            </a:fld>
            <a:r>
              <a:rPr lang="sr-Latn-RS" altLang="en-US" dirty="0" smtClean="0"/>
              <a:t>)</a:t>
            </a:r>
            <a:endParaRPr lang="sr-Latn-RS" altLang="en-US" dirty="0"/>
          </a:p>
        </p:txBody>
      </p:sp>
      <p:sp>
        <p:nvSpPr>
          <p:cNvPr id="6" name="Right Arrow 5"/>
          <p:cNvSpPr/>
          <p:nvPr/>
        </p:nvSpPr>
        <p:spPr>
          <a:xfrm>
            <a:off x="7380288" y="5563394"/>
            <a:ext cx="977900" cy="484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U-Turn Arrow 4"/>
          <p:cNvSpPr/>
          <p:nvPr/>
        </p:nvSpPr>
        <p:spPr>
          <a:xfrm>
            <a:off x="0" y="793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231772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pPr eaLnBrk="1" hangingPunct="1"/>
            <a:r>
              <a:rPr lang="en-US" altLang="sr-Latn-RS" dirty="0" err="1" smtClean="0">
                <a:latin typeface="Times New Roman" pitchFamily="18" charset="0"/>
                <a:cs typeface="Times New Roman" pitchFamily="18" charset="0"/>
              </a:rPr>
              <a:t>Ut</a:t>
            </a:r>
            <a:r>
              <a:rPr lang="sr-Latn-RS" altLang="sr-Latn-RS" dirty="0" smtClean="0">
                <a:latin typeface="Times New Roman" pitchFamily="18" charset="0"/>
                <a:cs typeface="Times New Roman" pitchFamily="18" charset="0"/>
              </a:rPr>
              <a:t>vrđivanje rezultata poslovanja</a:t>
            </a:r>
            <a:endParaRPr lang="en-US" altLang="sr-Latn-RS" dirty="0" smtClean="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r>
              <a:rPr lang="sr-Latn-RS" altLang="sr-Latn-RS" sz="2400" dirty="0" smtClean="0">
                <a:solidFill>
                  <a:srgbClr val="FF0000"/>
                </a:solidFill>
                <a:latin typeface="Times New Roman" pitchFamily="18" charset="0"/>
                <a:cs typeface="Times New Roman" pitchFamily="18" charset="0"/>
              </a:rPr>
              <a:t>Peta faza je </a:t>
            </a:r>
            <a:r>
              <a:rPr lang="sr-Latn-RS" altLang="sr-Latn-RS" sz="2400" dirty="0" smtClean="0">
                <a:latin typeface="Times New Roman" pitchFamily="18" charset="0"/>
                <a:cs typeface="Times New Roman" pitchFamily="18" charset="0"/>
              </a:rPr>
              <a:t>prenos (raspored) viška prihoda i primanja za narednu godinu.</a:t>
            </a:r>
          </a:p>
          <a:p>
            <a:pPr marL="400050" lvl="1" indent="0" eaLnBrk="1" hangingPunct="1">
              <a:buFont typeface="Arial" charset="0"/>
              <a:buNone/>
            </a:pPr>
            <a:r>
              <a:rPr lang="sr-Latn-RS" altLang="sr-Latn-RS" sz="2400" dirty="0" smtClean="0">
                <a:latin typeface="Times New Roman" pitchFamily="18" charset="0"/>
                <a:cs typeface="Times New Roman" pitchFamily="18" charset="0"/>
              </a:rPr>
              <a:t>PRIMER: Upravni odbor je doneo odluku da se višak prihoda i primanja - suficit u iznosu od 31.000,00 rasporedi tako da se namenski opredeljen višak za narednu godinu rasporedi na konto 311712 – Preneta neutrošena sredstva za posebne namene u iznosu od 18.000,00 dinara, dok ostali višak prihoda i primanja - suficit u iznosu od 13.000,00 se izdvoji i rasporedi u korist konta 321311 – Neraspoređeni višak prihoda i primanja iz ranijih godina.</a:t>
            </a:r>
            <a:endParaRPr lang="en-US" altLang="sr-Latn-RS" sz="2400"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DF8E42B4-8665-484C-BFD0-747D9704E547}" type="slidenum">
              <a:rPr lang="sr-Latn-RS" altLang="en-US" smtClean="0"/>
              <a:pPr>
                <a:defRPr/>
              </a:pPr>
              <a:t>46</a:t>
            </a:fld>
            <a:endParaRPr lang="sr-Latn-RS" altLang="en-US"/>
          </a:p>
        </p:txBody>
      </p:sp>
      <p:sp>
        <p:nvSpPr>
          <p:cNvPr id="6" name="Right Arrow 5"/>
          <p:cNvSpPr/>
          <p:nvPr/>
        </p:nvSpPr>
        <p:spPr>
          <a:xfrm>
            <a:off x="7596188" y="5732463"/>
            <a:ext cx="977900" cy="485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U-Turn Arrow 4"/>
          <p:cNvSpPr/>
          <p:nvPr/>
        </p:nvSpPr>
        <p:spPr>
          <a:xfrm>
            <a:off x="0" y="793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2856781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pPr eaLnBrk="1" hangingPunct="1"/>
            <a:r>
              <a:rPr lang="en-US" altLang="sr-Latn-RS" dirty="0" err="1" smtClean="0">
                <a:latin typeface="Times New Roman" pitchFamily="18" charset="0"/>
                <a:cs typeface="Times New Roman" pitchFamily="18" charset="0"/>
              </a:rPr>
              <a:t>Ut</a:t>
            </a:r>
            <a:r>
              <a:rPr lang="sr-Latn-RS" altLang="sr-Latn-RS" dirty="0" smtClean="0">
                <a:latin typeface="Times New Roman" pitchFamily="18" charset="0"/>
                <a:cs typeface="Times New Roman" pitchFamily="18" charset="0"/>
              </a:rPr>
              <a:t>vrđivanje rezultata poslovanja</a:t>
            </a:r>
            <a:endParaRPr lang="en-US" altLang="sr-Latn-RS" dirty="0" smtClean="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r>
              <a:rPr lang="sr-Latn-RS" altLang="sr-Latn-RS" sz="2400" dirty="0" smtClean="0">
                <a:solidFill>
                  <a:srgbClr val="FF0000"/>
                </a:solidFill>
                <a:latin typeface="Times New Roman" pitchFamily="18" charset="0"/>
                <a:cs typeface="Times New Roman" pitchFamily="18" charset="0"/>
              </a:rPr>
              <a:t>Knjiženje:</a:t>
            </a:r>
          </a:p>
          <a:p>
            <a:pPr marL="971550" lvl="1" indent="-457200" eaLnBrk="1" hangingPunct="1">
              <a:buFont typeface="Arial" charset="0"/>
              <a:buAutoNum type="arabicPeriod"/>
            </a:pPr>
            <a:r>
              <a:rPr lang="sr-Latn-RS" altLang="sr-Latn-RS" sz="2400" dirty="0" smtClean="0">
                <a:latin typeface="Times New Roman" pitchFamily="18" charset="0"/>
                <a:cs typeface="Times New Roman" pitchFamily="18" charset="0"/>
              </a:rPr>
              <a:t>321121 – Višak prihoda i primanja - suficit  31.000,00</a:t>
            </a:r>
          </a:p>
          <a:p>
            <a:pPr marL="914400" lvl="2" indent="0" eaLnBrk="1" hangingPunct="1">
              <a:buFont typeface="Arial" charset="0"/>
              <a:buNone/>
            </a:pPr>
            <a:r>
              <a:rPr lang="sr-Latn-RS" altLang="sr-Latn-RS" dirty="0" smtClean="0">
                <a:latin typeface="Times New Roman" pitchFamily="18" charset="0"/>
                <a:cs typeface="Times New Roman" pitchFamily="18" charset="0"/>
              </a:rPr>
              <a:t>            311712 – preneta neutrošena sredstva </a:t>
            </a:r>
          </a:p>
          <a:p>
            <a:pPr marL="914400" lvl="2" indent="0" eaLnBrk="1" hangingPunct="1">
              <a:buFont typeface="Arial" charset="0"/>
              <a:buNone/>
            </a:pPr>
            <a:r>
              <a:rPr lang="sr-Latn-RS" altLang="sr-Latn-RS" dirty="0" smtClean="0">
                <a:latin typeface="Times New Roman" pitchFamily="18" charset="0"/>
                <a:cs typeface="Times New Roman" pitchFamily="18" charset="0"/>
              </a:rPr>
              <a:t>                            za posebne namene                  18.000,00</a:t>
            </a:r>
          </a:p>
          <a:p>
            <a:pPr marL="914400" lvl="2" indent="0" eaLnBrk="1" hangingPunct="1">
              <a:buFont typeface="Arial" charset="0"/>
              <a:buNone/>
            </a:pPr>
            <a:r>
              <a:rPr lang="sr-Latn-RS" altLang="sr-Latn-RS" dirty="0" smtClean="0">
                <a:latin typeface="Times New Roman" pitchFamily="18" charset="0"/>
                <a:cs typeface="Times New Roman" pitchFamily="18" charset="0"/>
              </a:rPr>
              <a:t>             321311 -  Neraspoređeni višak prihoda</a:t>
            </a:r>
          </a:p>
          <a:p>
            <a:pPr marL="914400" lvl="2" indent="0" eaLnBrk="1" hangingPunct="1">
              <a:buFont typeface="Arial" charset="0"/>
              <a:buNone/>
            </a:pPr>
            <a:r>
              <a:rPr lang="sr-Latn-RS" altLang="sr-Latn-RS" dirty="0" smtClean="0">
                <a:latin typeface="Times New Roman" pitchFamily="18" charset="0"/>
                <a:cs typeface="Times New Roman" pitchFamily="18" charset="0"/>
              </a:rPr>
              <a:t>                             i primanja iz ranijih godina     13.000,00</a:t>
            </a:r>
          </a:p>
          <a:p>
            <a:pPr marL="914400" lvl="2" indent="0" eaLnBrk="1" hangingPunct="1">
              <a:buFont typeface="Arial" charset="0"/>
              <a:buNone/>
            </a:pPr>
            <a:r>
              <a:rPr lang="sr-Latn-RS" altLang="sr-Latn-RS" dirty="0" smtClean="0">
                <a:latin typeface="Times New Roman" pitchFamily="18" charset="0"/>
                <a:cs typeface="Times New Roman" pitchFamily="18" charset="0"/>
              </a:rPr>
              <a:t>               </a:t>
            </a:r>
            <a:r>
              <a:rPr lang="sr-Latn-RS" altLang="sr-Latn-RS" i="1" dirty="0" smtClean="0">
                <a:solidFill>
                  <a:srgbClr val="FF0000"/>
                </a:solidFill>
                <a:latin typeface="Times New Roman" pitchFamily="18" charset="0"/>
                <a:cs typeface="Times New Roman" pitchFamily="18" charset="0"/>
              </a:rPr>
              <a:t>- Za prenos (raspored) viška prihoda i primanja za narednu godinu</a:t>
            </a:r>
            <a:endParaRPr lang="en-US" altLang="sr-Latn-RS" i="1" dirty="0" smtClean="0">
              <a:solidFill>
                <a:srgbClr val="FF0000"/>
              </a:solidFill>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5DF526F8-BCFD-4291-BE74-91D86CF73EAE}" type="slidenum">
              <a:rPr lang="sr-Latn-RS" altLang="en-US" smtClean="0"/>
              <a:pPr>
                <a:defRPr/>
              </a:pPr>
              <a:t>47</a:t>
            </a:fld>
            <a:endParaRPr lang="sr-Latn-RS" altLang="en-US"/>
          </a:p>
        </p:txBody>
      </p:sp>
      <p:sp>
        <p:nvSpPr>
          <p:cNvPr id="5" name="U-Turn Arrow 4"/>
          <p:cNvSpPr/>
          <p:nvPr/>
        </p:nvSpPr>
        <p:spPr>
          <a:xfrm>
            <a:off x="0" y="793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143479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par>
                                <p:cTn id="18" presetID="6" presetClass="entr" presetSubtype="16"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ircle(in)">
                                      <p:cBhvr>
                                        <p:cTn id="23" dur="2000"/>
                                        <p:tgtEl>
                                          <p:spTgt spid="3">
                                            <p:txEl>
                                              <p:pRg st="3" end="3"/>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ircle(in)">
                                      <p:cBhvr>
                                        <p:cTn id="26" dur="2000"/>
                                        <p:tgtEl>
                                          <p:spTgt spid="3">
                                            <p:txEl>
                                              <p:pRg st="4" end="4"/>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in)">
                                      <p:cBhvr>
                                        <p:cTn id="29" dur="2000"/>
                                        <p:tgtEl>
                                          <p:spTgt spid="3">
                                            <p:txEl>
                                              <p:pRg st="5" end="5"/>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fontScale="90000"/>
          </a:bodyPr>
          <a:lstStyle/>
          <a:p>
            <a:pPr eaLnBrk="1" hangingPunct="1"/>
            <a:r>
              <a:rPr lang="sr-Latn-RS" altLang="sr-Latn-RS" sz="3600" dirty="0" smtClean="0">
                <a:latin typeface="Times New Roman" pitchFamily="18" charset="0"/>
                <a:cs typeface="Times New Roman" pitchFamily="18" charset="0"/>
              </a:rPr>
              <a:t>Utvrđivanje rezultata poslovanja – manjak prihoda i primanja </a:t>
            </a:r>
            <a:r>
              <a:rPr lang="sr-Latn-RS" altLang="sr-Latn-RS" sz="3600" dirty="0" smtClean="0">
                <a:solidFill>
                  <a:srgbClr val="FF0000"/>
                </a:solidFill>
                <a:latin typeface="Times New Roman" pitchFamily="18" charset="0"/>
                <a:cs typeface="Times New Roman" pitchFamily="18" charset="0"/>
              </a:rPr>
              <a:t>(deficit)</a:t>
            </a:r>
            <a:endParaRPr lang="en-US" altLang="sr-Latn-RS" sz="3600" dirty="0" smtClean="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r>
              <a:rPr lang="sr-Latn-RS" altLang="sr-Latn-RS" sz="2000" dirty="0" smtClean="0">
                <a:latin typeface="Times New Roman" pitchFamily="18" charset="0"/>
                <a:cs typeface="Times New Roman" pitchFamily="18" charset="0"/>
              </a:rPr>
              <a:t>Rezultat poslovanja utvrđuje se u više faza:</a:t>
            </a:r>
          </a:p>
          <a:p>
            <a:pPr lvl="1" eaLnBrk="1" hangingPunct="1"/>
            <a:r>
              <a:rPr lang="sr-Latn-RS" altLang="sr-Latn-RS" sz="2000" dirty="0" smtClean="0">
                <a:solidFill>
                  <a:srgbClr val="FF0000"/>
                </a:solidFill>
                <a:latin typeface="Times New Roman" pitchFamily="18" charset="0"/>
                <a:cs typeface="Times New Roman" pitchFamily="18" charset="0"/>
              </a:rPr>
              <a:t>Prva faza </a:t>
            </a:r>
            <a:r>
              <a:rPr lang="sr-Latn-RS" altLang="sr-Latn-RS" sz="2000" dirty="0" smtClean="0">
                <a:latin typeface="Times New Roman" pitchFamily="18" charset="0"/>
                <a:cs typeface="Times New Roman" pitchFamily="18" charset="0"/>
              </a:rPr>
              <a:t>je utvrđivanje budžetskog suficita (viška prihoda i primanja) ili budžetskog deficita (manjka prihoda i primanja) </a:t>
            </a:r>
            <a:r>
              <a:rPr lang="sr-Latn-RS" altLang="sr-Latn-RS" sz="2000" dirty="0" smtClean="0">
                <a:solidFill>
                  <a:srgbClr val="FF0000"/>
                </a:solidFill>
                <a:latin typeface="Times New Roman" pitchFamily="18" charset="0"/>
                <a:cs typeface="Times New Roman" pitchFamily="18" charset="0"/>
              </a:rPr>
              <a:t>– Obračun prihoda i primanja i rashoda i izdataka iz poslovanja</a:t>
            </a:r>
            <a:r>
              <a:rPr lang="sr-Latn-RS" altLang="sr-Latn-RS" sz="2000" dirty="0" smtClean="0">
                <a:latin typeface="Times New Roman" pitchFamily="18" charset="0"/>
                <a:cs typeface="Times New Roman" pitchFamily="18" charset="0"/>
              </a:rPr>
              <a:t>. </a:t>
            </a:r>
          </a:p>
          <a:p>
            <a:pPr lvl="2" eaLnBrk="1" hangingPunct="1"/>
            <a:r>
              <a:rPr lang="sr-Latn-RS" altLang="sr-Latn-RS" sz="2000" dirty="0" smtClean="0">
                <a:latin typeface="Times New Roman" pitchFamily="18" charset="0"/>
                <a:cs typeface="Times New Roman" pitchFamily="18" charset="0"/>
              </a:rPr>
              <a:t>PRIMER: konta klase 400000  i 50000 su 100.000 Konta klase 700000 i 800000 su </a:t>
            </a:r>
            <a:r>
              <a:rPr lang="sr-Latn-RS" altLang="sr-Latn-RS" sz="2000" dirty="0" smtClean="0">
                <a:latin typeface="Times New Roman" pitchFamily="18" charset="0"/>
                <a:cs typeface="Times New Roman" pitchFamily="18" charset="0"/>
              </a:rPr>
              <a:t>120.000 </a:t>
            </a:r>
            <a:r>
              <a:rPr lang="sr-Latn-RS" altLang="sr-Latn-RS" sz="2000" dirty="0" smtClean="0">
                <a:solidFill>
                  <a:srgbClr val="FF0000"/>
                </a:solidFill>
                <a:latin typeface="Times New Roman" pitchFamily="18" charset="0"/>
                <a:cs typeface="Times New Roman" pitchFamily="18" charset="0"/>
              </a:rPr>
              <a:t>(budžetski suficit je isti kao i u prethodnom primeru → 20.000)</a:t>
            </a:r>
            <a:endParaRPr lang="sr-Latn-RS" altLang="sr-Latn-RS" sz="2000" dirty="0" smtClean="0">
              <a:latin typeface="Times New Roman" pitchFamily="18" charset="0"/>
              <a:cs typeface="Times New Roman" pitchFamily="18" charset="0"/>
            </a:endParaRPr>
          </a:p>
          <a:p>
            <a:pPr lvl="2"/>
            <a:r>
              <a:rPr lang="sr-Latn-RS" altLang="sr-Latn-RS" sz="1800" dirty="0" smtClean="0">
                <a:solidFill>
                  <a:srgbClr val="FF0000"/>
                </a:solidFill>
                <a:latin typeface="Times New Roman" pitchFamily="18" charset="0"/>
                <a:cs typeface="Times New Roman" pitchFamily="18" charset="0"/>
              </a:rPr>
              <a:t>KNJIŽENJ</a:t>
            </a:r>
            <a:r>
              <a:rPr lang="en-US" altLang="sr-Latn-RS" sz="1800" dirty="0">
                <a:solidFill>
                  <a:srgbClr val="FF0000"/>
                </a:solidFill>
                <a:latin typeface="Times New Roman" pitchFamily="18" charset="0"/>
                <a:cs typeface="Times New Roman" pitchFamily="18" charset="0"/>
              </a:rPr>
              <a:t>E</a:t>
            </a:r>
            <a:r>
              <a:rPr lang="sr-Latn-RS" altLang="sr-Latn-RS" dirty="0" smtClean="0">
                <a:solidFill>
                  <a:srgbClr val="FF0000"/>
                </a:solidFill>
                <a:latin typeface="Times New Roman" pitchFamily="18" charset="0"/>
                <a:cs typeface="Times New Roman" pitchFamily="18" charset="0"/>
              </a:rPr>
              <a:t>: </a:t>
            </a:r>
            <a:endParaRPr lang="en-US" altLang="sr-Latn-RS" dirty="0" smtClean="0">
              <a:solidFill>
                <a:srgbClr val="FF0000"/>
              </a:solidFill>
              <a:latin typeface="Times New Roman" pitchFamily="18" charset="0"/>
              <a:cs typeface="Times New Roman" pitchFamily="18" charset="0"/>
            </a:endParaRPr>
          </a:p>
          <a:p>
            <a:pPr lvl="2"/>
            <a:r>
              <a:rPr lang="sr-Latn-RS" altLang="sr-Latn-RS" dirty="0" smtClean="0">
                <a:latin typeface="Times New Roman" pitchFamily="18" charset="0"/>
                <a:cs typeface="Times New Roman" pitchFamily="18" charset="0"/>
              </a:rPr>
              <a:t>1)</a:t>
            </a:r>
            <a:r>
              <a:rPr lang="sr-Latn-RS" altLang="sr-Latn-RS" dirty="0" smtClean="0">
                <a:solidFill>
                  <a:srgbClr val="FF0000"/>
                </a:solidFill>
                <a:latin typeface="Times New Roman" pitchFamily="18" charset="0"/>
                <a:cs typeface="Times New Roman" pitchFamily="18" charset="0"/>
              </a:rPr>
              <a:t> </a:t>
            </a:r>
            <a:r>
              <a:rPr lang="sr-Latn-RS" altLang="sr-Latn-RS" dirty="0" smtClean="0">
                <a:latin typeface="Times New Roman" pitchFamily="18" charset="0"/>
                <a:cs typeface="Times New Roman" pitchFamily="18" charset="0"/>
              </a:rPr>
              <a:t>321111/ 400000, 50000   100.000  / 100.000 	             </a:t>
            </a:r>
            <a:r>
              <a:rPr lang="en-US" altLang="sr-Latn-RS" dirty="0" smtClean="0">
                <a:latin typeface="Times New Roman" pitchFamily="18" charset="0"/>
                <a:cs typeface="Times New Roman" pitchFamily="18" charset="0"/>
              </a:rPr>
              <a:t>         </a:t>
            </a:r>
            <a:r>
              <a:rPr lang="sr-Latn-RS" altLang="sr-Latn-RS" dirty="0" smtClean="0">
                <a:latin typeface="Times New Roman" pitchFamily="18" charset="0"/>
                <a:cs typeface="Times New Roman" pitchFamily="18" charset="0"/>
              </a:rPr>
              <a:t>2) 700000, 800.000/ 321111 120.000 / 120.00</a:t>
            </a:r>
            <a:r>
              <a:rPr lang="en-US" altLang="sr-Latn-RS" dirty="0" smtClean="0">
                <a:latin typeface="Times New Roman" pitchFamily="18" charset="0"/>
                <a:cs typeface="Times New Roman" pitchFamily="18" charset="0"/>
              </a:rPr>
              <a:t>0</a:t>
            </a:r>
          </a:p>
          <a:p>
            <a:pPr lvl="2"/>
            <a:r>
              <a:rPr lang="sr-Latn-RS" altLang="sr-Latn-RS" dirty="0" smtClean="0">
                <a:latin typeface="Times New Roman" pitchFamily="18" charset="0"/>
                <a:cs typeface="Times New Roman" pitchFamily="18" charset="0"/>
              </a:rPr>
              <a:t>3)  321111 / 321121 </a:t>
            </a:r>
            <a:r>
              <a:rPr lang="sr-Latn-RS" altLang="sr-Latn-RS" b="1" dirty="0" smtClean="0">
                <a:latin typeface="Times New Roman" pitchFamily="18" charset="0"/>
                <a:cs typeface="Times New Roman" pitchFamily="18" charset="0"/>
              </a:rPr>
              <a:t>20.000</a:t>
            </a:r>
            <a:r>
              <a:rPr lang="sr-Latn-RS" altLang="sr-Latn-RS" dirty="0" smtClean="0">
                <a:latin typeface="Times New Roman" pitchFamily="18" charset="0"/>
                <a:cs typeface="Times New Roman" pitchFamily="18" charset="0"/>
              </a:rPr>
              <a:t> </a:t>
            </a:r>
            <a:endParaRPr lang="en-US" altLang="sr-Latn-RS" dirty="0" smtClean="0">
              <a:latin typeface="Times New Roman" pitchFamily="18" charset="0"/>
              <a:cs typeface="Times New Roman" pitchFamily="18" charset="0"/>
            </a:endParaRPr>
          </a:p>
          <a:p>
            <a:pPr marL="914400" lvl="2" indent="0">
              <a:buNone/>
            </a:pPr>
            <a:r>
              <a:rPr lang="en-US" altLang="sr-Latn-RS" dirty="0">
                <a:latin typeface="Times New Roman" pitchFamily="18" charset="0"/>
                <a:cs typeface="Times New Roman" pitchFamily="18" charset="0"/>
              </a:rPr>
              <a:t> </a:t>
            </a:r>
            <a:r>
              <a:rPr lang="en-US" altLang="sr-Latn-RS" dirty="0" smtClean="0">
                <a:latin typeface="Times New Roman" pitchFamily="18" charset="0"/>
                <a:cs typeface="Times New Roman" pitchFamily="18" charset="0"/>
              </a:rPr>
              <a:t>    </a:t>
            </a:r>
            <a:r>
              <a:rPr lang="sr-Latn-RS" altLang="sr-Latn-RS" dirty="0" smtClean="0">
                <a:latin typeface="Times New Roman" pitchFamily="18" charset="0"/>
                <a:cs typeface="Times New Roman" pitchFamily="18" charset="0"/>
              </a:rPr>
              <a:t>→ zatvaranje konta 321111</a:t>
            </a:r>
            <a:endParaRPr lang="en-US" altLang="sr-Latn-RS" dirty="0" smtClean="0">
              <a:latin typeface="Times New Roman" pitchFamily="18" charset="0"/>
              <a:cs typeface="Times New Roman" pitchFamily="18" charset="0"/>
            </a:endParaRPr>
          </a:p>
          <a:p>
            <a:pPr eaLnBrk="1" hangingPunct="1"/>
            <a:endParaRPr lang="en-US" altLang="sr-Latn-RS" dirty="0" smtClean="0"/>
          </a:p>
        </p:txBody>
      </p:sp>
      <p:sp>
        <p:nvSpPr>
          <p:cNvPr id="4" name="Slide Number Placeholder 3"/>
          <p:cNvSpPr>
            <a:spLocks noGrp="1"/>
          </p:cNvSpPr>
          <p:nvPr>
            <p:ph type="sldNum" sz="quarter" idx="12"/>
          </p:nvPr>
        </p:nvSpPr>
        <p:spPr/>
        <p:txBody>
          <a:bodyPr/>
          <a:lstStyle/>
          <a:p>
            <a:pPr>
              <a:defRPr/>
            </a:pPr>
            <a:fld id="{EE31402C-B2BB-4196-8E2D-A41FE04B37D3}" type="slidenum">
              <a:rPr lang="sr-Latn-RS" altLang="en-US" smtClean="0"/>
              <a:pPr>
                <a:defRPr/>
              </a:pPr>
              <a:t>48</a:t>
            </a:fld>
            <a:endParaRPr lang="sr-Latn-RS" altLang="en-US"/>
          </a:p>
        </p:txBody>
      </p:sp>
      <p:sp>
        <p:nvSpPr>
          <p:cNvPr id="5" name="Right Arrow 4"/>
          <p:cNvSpPr/>
          <p:nvPr/>
        </p:nvSpPr>
        <p:spPr>
          <a:xfrm>
            <a:off x="7330426" y="544031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20372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ircle(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ircle(in)">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404813"/>
            <a:ext cx="8229600" cy="1143000"/>
          </a:xfrm>
        </p:spPr>
        <p:txBody>
          <a:bodyPr>
            <a:normAutofit fontScale="90000"/>
          </a:bodyPr>
          <a:lstStyle/>
          <a:p>
            <a:pPr eaLnBrk="1" hangingPunct="1"/>
            <a:r>
              <a:rPr lang="sr-Latn-RS" altLang="sr-Latn-RS" sz="3600" dirty="0" smtClean="0">
                <a:latin typeface="Times New Roman" pitchFamily="18" charset="0"/>
                <a:cs typeface="Times New Roman" pitchFamily="18" charset="0"/>
              </a:rPr>
              <a:t>Utvrđivanje rezultata poslovanja – manjak prihoda i primanja </a:t>
            </a:r>
            <a:r>
              <a:rPr lang="sr-Latn-RS" altLang="sr-Latn-RS" sz="3600" dirty="0" smtClean="0">
                <a:solidFill>
                  <a:srgbClr val="FF0000"/>
                </a:solidFill>
                <a:latin typeface="Times New Roman" pitchFamily="18" charset="0"/>
                <a:cs typeface="Times New Roman" pitchFamily="18" charset="0"/>
              </a:rPr>
              <a:t>(deficit)</a:t>
            </a:r>
            <a:endParaRPr lang="en-US" altLang="sr-Latn-RS" sz="3600" dirty="0" smtClean="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defRPr/>
            </a:pPr>
            <a:r>
              <a:rPr lang="sr-Latn-RS" sz="2400" dirty="0" smtClean="0">
                <a:solidFill>
                  <a:srgbClr val="FF0000"/>
                </a:solidFill>
                <a:latin typeface="Times New Roman" pitchFamily="18" charset="0"/>
                <a:cs typeface="Times New Roman" pitchFamily="18" charset="0"/>
              </a:rPr>
              <a:t>Druga faza je </a:t>
            </a:r>
            <a:r>
              <a:rPr lang="sr-Latn-RS" sz="2400" dirty="0" smtClean="0">
                <a:latin typeface="Times New Roman" pitchFamily="18" charset="0"/>
                <a:cs typeface="Times New Roman" pitchFamily="18" charset="0"/>
              </a:rPr>
              <a:t>korigovanje viška odnosno manjka prihoda i primanja.</a:t>
            </a:r>
          </a:p>
          <a:p>
            <a:pPr marL="400050" lvl="1" indent="0" eaLnBrk="1" hangingPunct="1">
              <a:buFont typeface="Arial" charset="0"/>
              <a:buNone/>
              <a:defRPr/>
            </a:pPr>
            <a:r>
              <a:rPr lang="sr-Latn-RS" sz="2400" dirty="0" smtClean="0">
                <a:solidFill>
                  <a:srgbClr val="FF0000"/>
                </a:solidFill>
                <a:latin typeface="Times New Roman" pitchFamily="18" charset="0"/>
                <a:cs typeface="Times New Roman" pitchFamily="18" charset="0"/>
              </a:rPr>
              <a:t> </a:t>
            </a:r>
            <a:r>
              <a:rPr lang="sr-Latn-RS" sz="2400" dirty="0" smtClean="0">
                <a:solidFill>
                  <a:srgbClr val="C00000"/>
                </a:solidFill>
                <a:latin typeface="Times New Roman" pitchFamily="18" charset="0"/>
                <a:cs typeface="Times New Roman" pitchFamily="18" charset="0"/>
              </a:rPr>
              <a:t>PRIMER</a:t>
            </a:r>
            <a:r>
              <a:rPr lang="sr-Latn-RS" sz="2400" dirty="0" smtClean="0">
                <a:latin typeface="Times New Roman" pitchFamily="18" charset="0"/>
                <a:cs typeface="Times New Roman" pitchFamily="18" charset="0"/>
              </a:rPr>
              <a:t>: zatvaranje konta 311712 i 321311. Potražni saldo iz 2014. g. na kontu 311712 iznosi 5.000 i kontu 321311 iznosi 6.000 dinara.</a:t>
            </a:r>
          </a:p>
          <a:p>
            <a:pPr marL="400050" lvl="1" indent="0" eaLnBrk="1" hangingPunct="1">
              <a:buFont typeface="Arial" charset="0"/>
              <a:buNone/>
              <a:defRPr/>
            </a:pPr>
            <a:r>
              <a:rPr lang="sr-Latn-RS" sz="2400" dirty="0" smtClean="0">
                <a:solidFill>
                  <a:srgbClr val="FF0000"/>
                </a:solidFill>
                <a:latin typeface="Times New Roman" pitchFamily="18" charset="0"/>
                <a:cs typeface="Times New Roman" pitchFamily="18" charset="0"/>
              </a:rPr>
              <a:t>KNJIŽENJE: </a:t>
            </a:r>
            <a:r>
              <a:rPr lang="sr-Latn-RS" sz="2400" dirty="0" smtClean="0">
                <a:latin typeface="Times New Roman" pitchFamily="18" charset="0"/>
                <a:cs typeface="Times New Roman" pitchFamily="18" charset="0"/>
              </a:rPr>
              <a:t>1) 311712              5.000</a:t>
            </a:r>
          </a:p>
          <a:p>
            <a:pPr marL="400050" lvl="1" indent="0" eaLnBrk="1" hangingPunct="1">
              <a:buFont typeface="Arial" charset="0"/>
              <a:buNone/>
              <a:defRPr/>
            </a:pPr>
            <a:r>
              <a:rPr lang="sr-Latn-RS"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    </a:t>
            </a:r>
            <a:r>
              <a:rPr lang="sr-Latn-RS" sz="2400" dirty="0" smtClean="0">
                <a:latin typeface="Times New Roman" pitchFamily="18" charset="0"/>
                <a:cs typeface="Times New Roman" pitchFamily="18" charset="0"/>
              </a:rPr>
              <a:t>321311              6.000</a:t>
            </a:r>
          </a:p>
          <a:p>
            <a:pPr marL="400050" lvl="1" indent="0" eaLnBrk="1" hangingPunct="1">
              <a:buFont typeface="Arial" charset="0"/>
              <a:buNone/>
              <a:defRPr/>
            </a:pPr>
            <a:r>
              <a:rPr lang="sr-Latn-RS" sz="2400" dirty="0" smtClean="0">
                <a:solidFill>
                  <a:srgbClr val="FF0000"/>
                </a:solidFill>
                <a:latin typeface="Times New Roman" pitchFamily="18" charset="0"/>
                <a:cs typeface="Times New Roman" pitchFamily="18" charset="0"/>
              </a:rPr>
              <a:t>			      </a:t>
            </a:r>
            <a:r>
              <a:rPr lang="sr-Latn-RS" sz="2400" dirty="0" smtClean="0">
                <a:latin typeface="Times New Roman" pitchFamily="18" charset="0"/>
                <a:cs typeface="Times New Roman" pitchFamily="18" charset="0"/>
              </a:rPr>
              <a:t>321121                11.000</a:t>
            </a:r>
          </a:p>
          <a:p>
            <a:pPr marL="400050" lvl="1" indent="0" eaLnBrk="1" hangingPunct="1">
              <a:buFont typeface="Arial" charset="0"/>
              <a:buNone/>
              <a:defRPr/>
            </a:pPr>
            <a:r>
              <a:rPr lang="sr-Latn-RS" sz="2400" i="1" dirty="0" smtClean="0">
                <a:solidFill>
                  <a:srgbClr val="FF0000"/>
                </a:solidFill>
                <a:latin typeface="Times New Roman" pitchFamily="18" charset="0"/>
                <a:cs typeface="Times New Roman" pitchFamily="18" charset="0"/>
              </a:rPr>
              <a:t>- Za ostvarenu korekciju „na više“ viška prihoda i primanja</a:t>
            </a:r>
          </a:p>
          <a:p>
            <a:pPr marL="0" indent="0" eaLnBrk="1" hangingPunct="1">
              <a:buFont typeface="Arial" charset="0"/>
              <a:buNone/>
              <a:defRPr/>
            </a:pPr>
            <a:endParaRPr lang="en-US" dirty="0" smtClean="0">
              <a:solidFill>
                <a:srgbClr val="FF0000"/>
              </a:solidFill>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E6F4590F-3FA0-45C4-8E47-1B97F7EEF6DD}" type="slidenum">
              <a:rPr lang="sr-Latn-RS" altLang="en-US" smtClean="0"/>
              <a:pPr>
                <a:defRPr/>
              </a:pPr>
              <a:t>49</a:t>
            </a:fld>
            <a:endParaRPr lang="sr-Latn-RS" altLang="en-US"/>
          </a:p>
        </p:txBody>
      </p:sp>
      <p:sp>
        <p:nvSpPr>
          <p:cNvPr id="5" name="Right Arrow 4"/>
          <p:cNvSpPr/>
          <p:nvPr/>
        </p:nvSpPr>
        <p:spPr>
          <a:xfrm>
            <a:off x="7524328" y="558924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Turn Arrow 5"/>
          <p:cNvSpPr/>
          <p:nvPr/>
        </p:nvSpPr>
        <p:spPr>
          <a:xfrm>
            <a:off x="0" y="793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3537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circle(in)">
                                      <p:cBhvr>
                                        <p:cTn id="25" dur="2000"/>
                                        <p:tgtEl>
                                          <p:spTgt spid="3">
                                            <p:txEl>
                                              <p:pRg st="3" end="3"/>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circle(in)">
                                      <p:cBhvr>
                                        <p:cTn id="28" dur="2000"/>
                                        <p:tgtEl>
                                          <p:spTgt spid="3">
                                            <p:txEl>
                                              <p:pRg st="4" end="4"/>
                                            </p:txEl>
                                          </p:spTgt>
                                        </p:tgtEl>
                                      </p:cBhvr>
                                    </p:animEffect>
                                  </p:childTnLst>
                                </p:cTn>
                              </p:par>
                              <p:par>
                                <p:cTn id="29" presetID="6" presetClass="entr" presetSubtype="16"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circle(in)">
                                      <p:cBhvr>
                                        <p:cTn id="31"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6"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Zakonske odredbe o postupku pripreme u vezi sa  sastavljanjem finansijskih izveštaja</a:t>
            </a:r>
            <a:endParaRPr lang="en-US" altLang="sr-Latn-RS" sz="3200" dirty="0" smtClean="0">
              <a:latin typeface="Times New Roman" pitchFamily="18" charset="0"/>
              <a:cs typeface="Times New Roman" pitchFamily="18" charset="0"/>
            </a:endParaRPr>
          </a:p>
        </p:txBody>
      </p:sp>
      <p:sp>
        <p:nvSpPr>
          <p:cNvPr id="47107" name="Rectangle 3"/>
          <p:cNvSpPr>
            <a:spLocks noGrp="1"/>
          </p:cNvSpPr>
          <p:nvPr>
            <p:ph idx="1"/>
          </p:nvPr>
        </p:nvSpPr>
        <p:spPr/>
        <p:txBody>
          <a:bodyPr/>
          <a:lstStyle/>
          <a:p>
            <a:pPr eaLnBrk="1" hangingPunct="1"/>
            <a:r>
              <a:rPr lang="sr-Latn-CS" altLang="sr-Latn-RS" dirty="0" smtClean="0">
                <a:latin typeface="Times New Roman" pitchFamily="18" charset="0"/>
                <a:cs typeface="Times New Roman" pitchFamily="18" charset="0"/>
              </a:rPr>
              <a:t>Član 79a Zakona: </a:t>
            </a:r>
          </a:p>
          <a:p>
            <a:pPr lvl="1" eaLnBrk="1" hangingPunct="1"/>
            <a:r>
              <a:rPr lang="sr-Latn-CS" altLang="sr-Latn-RS" dirty="0" smtClean="0">
                <a:latin typeface="Times New Roman" pitchFamily="18" charset="0"/>
                <a:cs typeface="Times New Roman" pitchFamily="18" charset="0"/>
              </a:rPr>
              <a:t> Direkcija za imovinu RS, </a:t>
            </a:r>
            <a:r>
              <a:rPr lang="sr-Latn-CS" altLang="sr-Latn-RS" dirty="0" smtClean="0">
                <a:solidFill>
                  <a:srgbClr val="EF2130"/>
                </a:solidFill>
                <a:latin typeface="Times New Roman" pitchFamily="18" charset="0"/>
                <a:cs typeface="Times New Roman" pitchFamily="18" charset="0"/>
              </a:rPr>
              <a:t>koja vodi jedinstvenu evidenciju </a:t>
            </a:r>
            <a:r>
              <a:rPr lang="sr-Latn-CS" altLang="sr-Latn-RS" dirty="0" smtClean="0">
                <a:latin typeface="Times New Roman" pitchFamily="18" charset="0"/>
                <a:cs typeface="Times New Roman" pitchFamily="18" charset="0"/>
              </a:rPr>
              <a:t>nepokretnosti i pokretnih stvari u svojini RS, dužna je da do </a:t>
            </a:r>
            <a:r>
              <a:rPr lang="sr-Latn-CS" altLang="sr-Latn-RS" dirty="0" smtClean="0">
                <a:solidFill>
                  <a:srgbClr val="EF2130"/>
                </a:solidFill>
                <a:latin typeface="Times New Roman" pitchFamily="18" charset="0"/>
                <a:cs typeface="Times New Roman" pitchFamily="18" charset="0"/>
              </a:rPr>
              <a:t>31. marta tekuće godine</a:t>
            </a:r>
            <a:r>
              <a:rPr lang="sr-Latn-CS" altLang="sr-Latn-RS" dirty="0" smtClean="0">
                <a:latin typeface="Times New Roman" pitchFamily="18" charset="0"/>
                <a:cs typeface="Times New Roman" pitchFamily="18" charset="0"/>
              </a:rPr>
              <a:t> dostavi Upravi za trezor, </a:t>
            </a:r>
            <a:r>
              <a:rPr lang="sr-Latn-CS" altLang="sr-Latn-RS" dirty="0" smtClean="0">
                <a:solidFill>
                  <a:srgbClr val="EF2130"/>
                </a:solidFill>
                <a:latin typeface="Times New Roman" pitchFamily="18" charset="0"/>
                <a:cs typeface="Times New Roman" pitchFamily="18" charset="0"/>
              </a:rPr>
              <a:t>izveštaj o strukturi i vrednosti imovine RS, </a:t>
            </a:r>
            <a:r>
              <a:rPr lang="sr-Latn-CS" altLang="sr-Latn-RS" dirty="0" smtClean="0">
                <a:latin typeface="Times New Roman" pitchFamily="18" charset="0"/>
                <a:cs typeface="Times New Roman" pitchFamily="18" charset="0"/>
              </a:rPr>
              <a:t>na osnovu dobijenih izveštaja o strukturi i vrednosti imovine korisnika sredstava u svojini RS</a:t>
            </a:r>
            <a:r>
              <a:rPr lang="sr-Latn-CS" altLang="sr-Latn-RS" dirty="0" smtClean="0">
                <a:solidFill>
                  <a:srgbClr val="EF2130"/>
                </a:solidFill>
                <a:latin typeface="Times New Roman" pitchFamily="18" charset="0"/>
                <a:cs typeface="Times New Roman" pitchFamily="18" charset="0"/>
              </a:rPr>
              <a:t>, radi sastavljanja ZR budžeta RS za prethodnu godinu.</a:t>
            </a:r>
          </a:p>
        </p:txBody>
      </p:sp>
      <p:sp>
        <p:nvSpPr>
          <p:cNvPr id="512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020468BB-0456-42C4-B6B6-BA9CB5F4C86A}" type="slidenum">
              <a:rPr lang="sr-Latn-RS" altLang="en-US" smtClean="0">
                <a:solidFill>
                  <a:srgbClr val="898989"/>
                </a:solidFill>
                <a:latin typeface="Calibri" pitchFamily="34" charset="0"/>
              </a:rPr>
              <a:pPr/>
              <a:t>5</a:t>
            </a:fld>
            <a:endParaRPr lang="sr-Latn-RS" altLang="en-US" smtClean="0">
              <a:solidFill>
                <a:srgbClr val="898989"/>
              </a:solidFill>
              <a:latin typeface="Calibri" pitchFamily="34" charset="0"/>
            </a:endParaRPr>
          </a:p>
        </p:txBody>
      </p:sp>
      <p:sp>
        <p:nvSpPr>
          <p:cNvPr id="5126" name="AutoShape 4"/>
          <p:cNvSpPr>
            <a:spLocks noChangeArrowheads="1"/>
          </p:cNvSpPr>
          <p:nvPr/>
        </p:nvSpPr>
        <p:spPr bwMode="auto">
          <a:xfrm>
            <a:off x="7380288" y="5949950"/>
            <a:ext cx="976312"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108520" y="-17140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042340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box(in)">
                                      <p:cBhvr>
                                        <p:cTn id="7" dur="500"/>
                                        <p:tgtEl>
                                          <p:spTgt spid="471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7107">
                                            <p:txEl>
                                              <p:pRg st="0" end="0"/>
                                            </p:txEl>
                                          </p:spTgt>
                                        </p:tgtEl>
                                        <p:attrNameLst>
                                          <p:attrName>style.visibility</p:attrName>
                                        </p:attrNameLst>
                                      </p:cBhvr>
                                      <p:to>
                                        <p:strVal val="visible"/>
                                      </p:to>
                                    </p:set>
                                    <p:animEffect transition="in" filter="box(in)">
                                      <p:cBhvr>
                                        <p:cTn id="12" dur="500"/>
                                        <p:tgtEl>
                                          <p:spTgt spid="471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7107">
                                            <p:txEl>
                                              <p:pRg st="1" end="1"/>
                                            </p:txEl>
                                          </p:spTgt>
                                        </p:tgtEl>
                                        <p:attrNameLst>
                                          <p:attrName>style.visibility</p:attrName>
                                        </p:attrNameLst>
                                      </p:cBhvr>
                                      <p:to>
                                        <p:strVal val="visible"/>
                                      </p:to>
                                    </p:set>
                                    <p:animEffect transition="in" filter="box(in)">
                                      <p:cBhvr>
                                        <p:cTn id="17" dur="500"/>
                                        <p:tgtEl>
                                          <p:spTgt spid="471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fontScale="90000"/>
          </a:bodyPr>
          <a:lstStyle/>
          <a:p>
            <a:pPr eaLnBrk="1" hangingPunct="1"/>
            <a:r>
              <a:rPr lang="sr-Latn-RS" altLang="sr-Latn-RS" sz="3600" dirty="0" smtClean="0">
                <a:latin typeface="Times New Roman" pitchFamily="18" charset="0"/>
                <a:cs typeface="Times New Roman" pitchFamily="18" charset="0"/>
              </a:rPr>
              <a:t>Utvrđivanje rezultata poslovanja – manjak prihoda i primanja </a:t>
            </a:r>
            <a:r>
              <a:rPr lang="sr-Latn-RS" altLang="sr-Latn-RS" sz="3600" dirty="0" smtClean="0">
                <a:solidFill>
                  <a:srgbClr val="FF0000"/>
                </a:solidFill>
                <a:latin typeface="Times New Roman" pitchFamily="18" charset="0"/>
                <a:cs typeface="Times New Roman" pitchFamily="18" charset="0"/>
              </a:rPr>
              <a:t>(deficit)</a:t>
            </a:r>
            <a:endParaRPr lang="en-US" altLang="sr-Latn-RS" sz="3600" dirty="0" smtClean="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eaLnBrk="1" hangingPunct="1"/>
            <a:r>
              <a:rPr lang="sr-Latn-RS" altLang="sr-Latn-RS" sz="2000" dirty="0" smtClean="0">
                <a:solidFill>
                  <a:srgbClr val="FF0000"/>
                </a:solidFill>
                <a:latin typeface="Times New Roman" pitchFamily="18" charset="0"/>
                <a:cs typeface="Times New Roman" pitchFamily="18" charset="0"/>
              </a:rPr>
              <a:t>TREĆA FAZA</a:t>
            </a:r>
            <a:r>
              <a:rPr lang="sr-Latn-RS" altLang="sr-Latn-RS" sz="2000" dirty="0" smtClean="0">
                <a:latin typeface="Times New Roman" pitchFamily="18" charset="0"/>
                <a:cs typeface="Times New Roman" pitchFamily="18" charset="0"/>
              </a:rPr>
              <a:t> je pokriće izvršenih izdataka iz tekućih prihoda i primanja</a:t>
            </a:r>
          </a:p>
          <a:p>
            <a:pPr marL="400050" lvl="1" indent="0" eaLnBrk="1" hangingPunct="1">
              <a:buFont typeface="Arial" charset="0"/>
              <a:buNone/>
            </a:pPr>
            <a:r>
              <a:rPr lang="sr-Latn-RS" altLang="sr-Latn-RS" sz="2000" dirty="0" smtClean="0">
                <a:solidFill>
                  <a:srgbClr val="FF0000"/>
                </a:solidFill>
                <a:latin typeface="Times New Roman" pitchFamily="18" charset="0"/>
                <a:cs typeface="Times New Roman" pitchFamily="18" charset="0"/>
              </a:rPr>
              <a:t>PRIMER:</a:t>
            </a:r>
            <a:r>
              <a:rPr lang="sr-Latn-RS" altLang="sr-Latn-RS" sz="2000" dirty="0" smtClean="0">
                <a:latin typeface="Times New Roman" pitchFamily="18" charset="0"/>
                <a:cs typeface="Times New Roman" pitchFamily="18" charset="0"/>
              </a:rPr>
              <a:t> Utrošena sredstva za otplatu obaveza po kreditima na kontu 311611 iznose 15.000  dinara i za nabavku finansijske imovine na kontu  311612 iznose 20.000 dinara.</a:t>
            </a:r>
          </a:p>
          <a:p>
            <a:pPr marL="400050" lvl="1" indent="0" eaLnBrk="1" hangingPunct="1">
              <a:buFont typeface="Arial" charset="0"/>
              <a:buNone/>
            </a:pPr>
            <a:r>
              <a:rPr lang="sr-Latn-RS" altLang="sr-Latn-RS" sz="2000" dirty="0" smtClean="0">
                <a:solidFill>
                  <a:srgbClr val="FF0000"/>
                </a:solidFill>
                <a:latin typeface="Times New Roman" pitchFamily="18" charset="0"/>
                <a:cs typeface="Times New Roman" pitchFamily="18" charset="0"/>
              </a:rPr>
              <a:t>KNJIŽENJE: </a:t>
            </a:r>
            <a:r>
              <a:rPr lang="sr-Latn-RS" altLang="sr-Latn-RS" sz="2000" dirty="0" smtClean="0">
                <a:latin typeface="Times New Roman" pitchFamily="18" charset="0"/>
                <a:cs typeface="Times New Roman" pitchFamily="18" charset="0"/>
              </a:rPr>
              <a:t>1) 321211 – rasp. viška prihoda i primanja</a:t>
            </a:r>
            <a:r>
              <a:rPr lang="sr-Latn-RS" altLang="sr-Latn-RS" dirty="0" smtClean="0">
                <a:latin typeface="Times New Roman" pitchFamily="18" charset="0"/>
                <a:cs typeface="Times New Roman" pitchFamily="18" charset="0"/>
              </a:rPr>
              <a:t>	  </a:t>
            </a:r>
            <a:r>
              <a:rPr lang="sr-Latn-RS" altLang="sr-Latn-RS" sz="2000" dirty="0" smtClean="0">
                <a:latin typeface="Times New Roman" pitchFamily="18" charset="0"/>
                <a:cs typeface="Times New Roman" pitchFamily="18" charset="0"/>
              </a:rPr>
              <a:t>35.000</a:t>
            </a:r>
          </a:p>
          <a:p>
            <a:pPr marL="400050" lvl="1" indent="0" eaLnBrk="1" hangingPunct="1">
              <a:buFont typeface="Arial" charset="0"/>
              <a:buNone/>
            </a:pPr>
            <a:r>
              <a:rPr lang="sr-Latn-RS" altLang="sr-Latn-RS" sz="2000" dirty="0" smtClean="0">
                <a:solidFill>
                  <a:srgbClr val="FF0000"/>
                </a:solidFill>
                <a:latin typeface="Times New Roman" pitchFamily="18" charset="0"/>
                <a:cs typeface="Times New Roman" pitchFamily="18" charset="0"/>
              </a:rPr>
              <a:t>			</a:t>
            </a:r>
            <a:r>
              <a:rPr lang="sr-Latn-RS" altLang="sr-Latn-RS" sz="2000" dirty="0" smtClean="0">
                <a:latin typeface="Times New Roman" pitchFamily="18" charset="0"/>
                <a:cs typeface="Times New Roman" pitchFamily="18" charset="0"/>
              </a:rPr>
              <a:t>311611 – utr. sred. za otpl. kredita               15.000</a:t>
            </a:r>
          </a:p>
          <a:p>
            <a:pPr marL="400050" lvl="1" indent="0" eaLnBrk="1" hangingPunct="1">
              <a:buFont typeface="Arial" charset="0"/>
              <a:buNone/>
            </a:pPr>
            <a:r>
              <a:rPr lang="sr-Latn-RS" altLang="sr-Latn-RS" sz="2000" dirty="0" smtClean="0">
                <a:latin typeface="Times New Roman" pitchFamily="18" charset="0"/>
                <a:cs typeface="Times New Roman" pitchFamily="18" charset="0"/>
              </a:rPr>
              <a:t>                                          311612 – utr. sred. za nab. fin. im.               20.000</a:t>
            </a:r>
          </a:p>
          <a:p>
            <a:pPr marL="400050" lvl="1" indent="0" eaLnBrk="1" hangingPunct="1">
              <a:buFont typeface="Arial" charset="0"/>
              <a:buNone/>
            </a:pPr>
            <a:r>
              <a:rPr lang="sr-Latn-RS" altLang="sr-Latn-RS" sz="2000" i="1" dirty="0" smtClean="0">
                <a:latin typeface="Times New Roman" pitchFamily="18" charset="0"/>
                <a:cs typeface="Times New Roman" pitchFamily="18" charset="0"/>
              </a:rPr>
              <a:t>Za raspored viška prihoda i primanja  za utrošena sredstva</a:t>
            </a:r>
          </a:p>
          <a:p>
            <a:pPr marL="400050" lvl="1" indent="0" eaLnBrk="1" hangingPunct="1">
              <a:buFont typeface="Arial" charset="0"/>
              <a:buNone/>
            </a:pPr>
            <a:r>
              <a:rPr lang="sr-Latn-RS" altLang="sr-Latn-RS" sz="2000" i="1" dirty="0" smtClean="0">
                <a:latin typeface="Times New Roman" pitchFamily="18" charset="0"/>
                <a:cs typeface="Times New Roman" pitchFamily="18" charset="0"/>
              </a:rPr>
              <a:t>		</a:t>
            </a:r>
            <a:r>
              <a:rPr lang="sr-Latn-RS" altLang="sr-Latn-RS" sz="2000" dirty="0" smtClean="0">
                <a:latin typeface="Times New Roman" pitchFamily="18" charset="0"/>
                <a:cs typeface="Times New Roman" pitchFamily="18" charset="0"/>
              </a:rPr>
              <a:t>2) 321121 – Višak prihoda i primanja – suficit   35.000</a:t>
            </a:r>
          </a:p>
          <a:p>
            <a:pPr marL="400050" lvl="1" indent="0" eaLnBrk="1" hangingPunct="1">
              <a:buFont typeface="Arial" charset="0"/>
              <a:buNone/>
            </a:pPr>
            <a:r>
              <a:rPr lang="sr-Latn-RS" altLang="sr-Latn-RS" sz="2000" dirty="0" smtClean="0">
                <a:latin typeface="Times New Roman" pitchFamily="18" charset="0"/>
                <a:cs typeface="Times New Roman" pitchFamily="18" charset="0"/>
              </a:rPr>
              <a:t>			321211 – rasp. Viška prih. i primanja           35.000</a:t>
            </a:r>
          </a:p>
          <a:p>
            <a:pPr marL="400050" lvl="1" indent="0" eaLnBrk="1" hangingPunct="1">
              <a:buFont typeface="Arial" charset="0"/>
              <a:buNone/>
            </a:pPr>
            <a:r>
              <a:rPr lang="sr-Latn-RS" altLang="sr-Latn-RS" sz="2000" i="1" dirty="0" smtClean="0">
                <a:latin typeface="Times New Roman" pitchFamily="18" charset="0"/>
                <a:cs typeface="Times New Roman" pitchFamily="18" charset="0"/>
              </a:rPr>
              <a:t>- Korekcija „na niže“ viška prihoda i primanja – suficita zbog otplate kredita i nabavke finansijske imovine u toku 2015. godine</a:t>
            </a:r>
            <a:endParaRPr lang="en-US" altLang="sr-Latn-RS" i="1" dirty="0" smtClean="0">
              <a:latin typeface="Times New Roman" pitchFamily="18" charset="0"/>
              <a:cs typeface="Times New Roman" pitchFamily="18" charset="0"/>
            </a:endParaRPr>
          </a:p>
          <a:p>
            <a:pPr eaLnBrk="1" hangingPunct="1"/>
            <a:endParaRPr lang="en-US" altLang="sr-Latn-RS"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1256EB5E-F8EF-48FB-8E55-8B495EF4AA8F}" type="slidenum">
              <a:rPr lang="sr-Latn-RS" altLang="en-US" smtClean="0"/>
              <a:pPr>
                <a:defRPr/>
              </a:pPr>
              <a:t>50</a:t>
            </a:fld>
            <a:endParaRPr lang="sr-Latn-RS" altLang="en-US"/>
          </a:p>
        </p:txBody>
      </p:sp>
      <p:sp>
        <p:nvSpPr>
          <p:cNvPr id="5" name="Right Arrow 4"/>
          <p:cNvSpPr/>
          <p:nvPr/>
        </p:nvSpPr>
        <p:spPr>
          <a:xfrm>
            <a:off x="7452320" y="557821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Turn Arrow 5"/>
          <p:cNvSpPr/>
          <p:nvPr/>
        </p:nvSpPr>
        <p:spPr>
          <a:xfrm>
            <a:off x="0" y="11663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598438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ircle(in)">
                                      <p:cBhvr>
                                        <p:cTn id="15" dur="2000"/>
                                        <p:tgtEl>
                                          <p:spTgt spid="3">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6" presetClass="entr" presetSubtype="16"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ircle(in)">
                                      <p:cBhvr>
                                        <p:cTn id="23" dur="2000"/>
                                        <p:tgtEl>
                                          <p:spTgt spid="3">
                                            <p:txEl>
                                              <p:pRg st="3" end="3"/>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ircle(in)">
                                      <p:cBhvr>
                                        <p:cTn id="26" dur="2000"/>
                                        <p:tgtEl>
                                          <p:spTgt spid="3">
                                            <p:txEl>
                                              <p:pRg st="4" end="4"/>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in)">
                                      <p:cBhvr>
                                        <p:cTn id="29" dur="2000"/>
                                        <p:tgtEl>
                                          <p:spTgt spid="3">
                                            <p:txEl>
                                              <p:pRg st="5" end="5"/>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circle(in)">
                                      <p:cBhvr>
                                        <p:cTn id="35" dur="2000"/>
                                        <p:tgtEl>
                                          <p:spTgt spid="3">
                                            <p:txEl>
                                              <p:pRg st="7" end="7"/>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circle(in)">
                                      <p:cBhvr>
                                        <p:cTn id="38"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89" y="15875"/>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fontScale="90000"/>
          </a:bodyPr>
          <a:lstStyle/>
          <a:p>
            <a:pPr eaLnBrk="1" hangingPunct="1"/>
            <a:r>
              <a:rPr lang="sr-Latn-RS" altLang="sr-Latn-RS" sz="3600" dirty="0" smtClean="0">
                <a:latin typeface="Times New Roman" pitchFamily="18" charset="0"/>
                <a:cs typeface="Times New Roman" pitchFamily="18" charset="0"/>
              </a:rPr>
              <a:t>Utvrđivanje rezultata poslovanja – manjak prihoda i primanja </a:t>
            </a:r>
            <a:r>
              <a:rPr lang="sr-Latn-RS" altLang="sr-Latn-RS" sz="3600" dirty="0" smtClean="0">
                <a:solidFill>
                  <a:srgbClr val="FF0000"/>
                </a:solidFill>
                <a:latin typeface="Times New Roman" pitchFamily="18" charset="0"/>
                <a:cs typeface="Times New Roman" pitchFamily="18" charset="0"/>
              </a:rPr>
              <a:t>(deficit)</a:t>
            </a:r>
            <a:endParaRPr lang="en-US" altLang="sr-Latn-RS" sz="3600" dirty="0" smtClean="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r>
              <a:rPr lang="sr-Latn-RS" altLang="sr-Latn-RS" sz="2400" dirty="0" smtClean="0">
                <a:solidFill>
                  <a:srgbClr val="FF0000"/>
                </a:solidFill>
                <a:latin typeface="Times New Roman" pitchFamily="18" charset="0"/>
                <a:cs typeface="Times New Roman" pitchFamily="18" charset="0"/>
              </a:rPr>
              <a:t>Četvrta faza je </a:t>
            </a:r>
            <a:r>
              <a:rPr lang="sr-Latn-RS" altLang="sr-Latn-RS" sz="2400" dirty="0" smtClean="0">
                <a:latin typeface="Times New Roman" pitchFamily="18" charset="0"/>
                <a:cs typeface="Times New Roman" pitchFamily="18" charset="0"/>
              </a:rPr>
              <a:t>konačno utvrđivanje rezultata poslovanja prema sledećem redosledu</a:t>
            </a:r>
            <a:r>
              <a:rPr lang="sr-Latn-RS" altLang="sr-Latn-RS" sz="2400" dirty="0" smtClean="0">
                <a:solidFill>
                  <a:srgbClr val="FF0000"/>
                </a:solidFill>
                <a:latin typeface="Times New Roman" pitchFamily="18" charset="0"/>
                <a:cs typeface="Times New Roman" pitchFamily="18" charset="0"/>
              </a:rPr>
              <a:t>:</a:t>
            </a:r>
          </a:p>
          <a:p>
            <a:pPr marL="914400" lvl="1" indent="-514350" eaLnBrk="1" hangingPunct="1">
              <a:buFont typeface="Arial" charset="0"/>
              <a:buAutoNum type="arabicPeriod"/>
            </a:pPr>
            <a:r>
              <a:rPr lang="sr-Latn-RS" altLang="sr-Latn-RS" sz="2400" dirty="0" smtClean="0">
                <a:latin typeface="Times New Roman" pitchFamily="18" charset="0"/>
                <a:cs typeface="Times New Roman" pitchFamily="18" charset="0"/>
              </a:rPr>
              <a:t>Višak prihoda i primanja –  budžetski suficit                Oznaka OP 2346 u Obrascu 2	      </a:t>
            </a:r>
            <a:r>
              <a:rPr lang="en-US" altLang="sr-Latn-RS" sz="2400" dirty="0" smtClean="0">
                <a:latin typeface="Times New Roman" pitchFamily="18" charset="0"/>
                <a:cs typeface="Times New Roman" pitchFamily="18" charset="0"/>
              </a:rPr>
              <a:t>   </a:t>
            </a:r>
            <a:r>
              <a:rPr lang="sr-Latn-RS" altLang="sr-Latn-RS" sz="2400" dirty="0" smtClean="0">
                <a:latin typeface="Times New Roman" pitchFamily="18" charset="0"/>
                <a:cs typeface="Times New Roman" pitchFamily="18" charset="0"/>
              </a:rPr>
              <a:t>20.000,00 </a:t>
            </a:r>
          </a:p>
          <a:p>
            <a:pPr marL="914400" lvl="1" indent="-514350" eaLnBrk="1" hangingPunct="1">
              <a:buFont typeface="Arial" charset="0"/>
              <a:buAutoNum type="arabicPeriod"/>
            </a:pPr>
            <a:r>
              <a:rPr lang="sr-Latn-RS" altLang="sr-Latn-RS" sz="2400" dirty="0" smtClean="0">
                <a:latin typeface="Times New Roman" pitchFamily="18" charset="0"/>
                <a:cs typeface="Times New Roman" pitchFamily="18" charset="0"/>
              </a:rPr>
              <a:t>Korigovanje viška odnosno manjka prihoda i primanja (Oznaka OP 2348)                         + 11.000,00</a:t>
            </a:r>
          </a:p>
          <a:p>
            <a:pPr marL="914400" lvl="1" indent="-514350" eaLnBrk="1" hangingPunct="1">
              <a:buFont typeface="Arial" charset="0"/>
              <a:buAutoNum type="arabicPeriod"/>
            </a:pPr>
            <a:r>
              <a:rPr lang="sr-Latn-RS" altLang="sr-Latn-RS" sz="2400" dirty="0" smtClean="0">
                <a:latin typeface="Times New Roman" pitchFamily="18" charset="0"/>
                <a:cs typeface="Times New Roman" pitchFamily="18" charset="0"/>
              </a:rPr>
              <a:t>Pokriće izvršenih izdataka iz tekućih prihoda i primanja  (Oznaka OP 2354)                          - 35.000,00</a:t>
            </a:r>
          </a:p>
          <a:p>
            <a:pPr marL="914400" lvl="1" indent="-514350" eaLnBrk="1" hangingPunct="1">
              <a:buFont typeface="Arial" charset="0"/>
              <a:buAutoNum type="arabicPeriod"/>
            </a:pPr>
            <a:r>
              <a:rPr lang="sr-Latn-RS" altLang="sr-Latn-RS" sz="2400" dirty="0" smtClean="0">
                <a:latin typeface="Times New Roman" pitchFamily="18" charset="0"/>
                <a:cs typeface="Times New Roman" pitchFamily="18" charset="0"/>
              </a:rPr>
              <a:t>Manjak  prihoda i primanja - Deficit (Oznaka OP 2358 = 321122)   (1 + 2 – 3)                        - </a:t>
            </a:r>
            <a:r>
              <a:rPr lang="sr-Latn-RS" altLang="sr-Latn-RS" sz="2400" b="1" u="sng" dirty="0" smtClean="0">
                <a:latin typeface="Times New Roman" pitchFamily="18" charset="0"/>
                <a:cs typeface="Times New Roman" pitchFamily="18" charset="0"/>
              </a:rPr>
              <a:t>4.000,00</a:t>
            </a:r>
            <a:endParaRPr lang="en-US" altLang="sr-Latn-RS" sz="2400" b="1" u="sng"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3AB7726E-5C8F-4FD5-8C55-C337DE69BB33}" type="slidenum">
              <a:rPr lang="sr-Latn-RS" altLang="en-US" smtClean="0"/>
              <a:pPr>
                <a:defRPr/>
              </a:pPr>
              <a:t>51</a:t>
            </a:fld>
            <a:endParaRPr lang="sr-Latn-RS" altLang="en-US"/>
          </a:p>
        </p:txBody>
      </p:sp>
      <p:sp>
        <p:nvSpPr>
          <p:cNvPr id="5" name="U-Turn Arrow 4"/>
          <p:cNvSpPr/>
          <p:nvPr/>
        </p:nvSpPr>
        <p:spPr>
          <a:xfrm>
            <a:off x="0" y="7938"/>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ight Arrow 5"/>
          <p:cNvSpPr/>
          <p:nvPr/>
        </p:nvSpPr>
        <p:spPr>
          <a:xfrm>
            <a:off x="7236296" y="550244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64052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fontScale="90000"/>
          </a:bodyPr>
          <a:lstStyle/>
          <a:p>
            <a:pPr eaLnBrk="1" hangingPunct="1"/>
            <a:r>
              <a:rPr lang="sr-Latn-RS" altLang="sr-Latn-RS" sz="3600" dirty="0" smtClean="0">
                <a:latin typeface="Times New Roman" pitchFamily="18" charset="0"/>
                <a:cs typeface="Times New Roman" pitchFamily="18" charset="0"/>
              </a:rPr>
              <a:t>Utvrđivanje rezultata poslovanja – manjak prihoda i primanja </a:t>
            </a:r>
            <a:r>
              <a:rPr lang="sr-Latn-RS" altLang="sr-Latn-RS" sz="3600" dirty="0" smtClean="0">
                <a:solidFill>
                  <a:srgbClr val="FF0000"/>
                </a:solidFill>
                <a:latin typeface="Times New Roman" pitchFamily="18" charset="0"/>
                <a:cs typeface="Times New Roman" pitchFamily="18" charset="0"/>
              </a:rPr>
              <a:t>(deficit)</a:t>
            </a:r>
            <a:endParaRPr lang="en-US" altLang="sr-Latn-RS" sz="3600" dirty="0" smtClean="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eaLnBrk="1" hangingPunct="1"/>
            <a:r>
              <a:rPr lang="sr-Latn-RS" altLang="sr-Latn-RS" sz="2400" dirty="0" smtClean="0">
                <a:solidFill>
                  <a:srgbClr val="FF0000"/>
                </a:solidFill>
                <a:latin typeface="Times New Roman" pitchFamily="18" charset="0"/>
                <a:cs typeface="Times New Roman" pitchFamily="18" charset="0"/>
              </a:rPr>
              <a:t>Peta faza je </a:t>
            </a:r>
            <a:r>
              <a:rPr lang="sr-Latn-RS" altLang="sr-Latn-RS" sz="2400" dirty="0" smtClean="0">
                <a:latin typeface="Times New Roman" pitchFamily="18" charset="0"/>
                <a:cs typeface="Times New Roman" pitchFamily="18" charset="0"/>
              </a:rPr>
              <a:t>prenos manjka prihoda i primanja - deficita za narednu godinu.</a:t>
            </a:r>
          </a:p>
          <a:p>
            <a:pPr marL="400050" lvl="1" indent="0" eaLnBrk="1" hangingPunct="1">
              <a:buFont typeface="Arial" charset="0"/>
              <a:buNone/>
            </a:pPr>
            <a:r>
              <a:rPr lang="sr-Latn-RS" altLang="sr-Latn-RS" sz="2000" dirty="0" smtClean="0">
                <a:solidFill>
                  <a:srgbClr val="FF0000"/>
                </a:solidFill>
                <a:latin typeface="Times New Roman" pitchFamily="18" charset="0"/>
                <a:cs typeface="Times New Roman" pitchFamily="18" charset="0"/>
              </a:rPr>
              <a:t>PRIMER:</a:t>
            </a:r>
          </a:p>
          <a:p>
            <a:pPr marL="400050" lvl="1" indent="0" eaLnBrk="1" hangingPunct="1">
              <a:buFont typeface="Arial" charset="0"/>
              <a:buNone/>
            </a:pPr>
            <a:r>
              <a:rPr lang="sr-Latn-RS" altLang="sr-Latn-RS" sz="2000" dirty="0" smtClean="0">
                <a:latin typeface="Times New Roman" pitchFamily="18" charset="0"/>
                <a:cs typeface="Times New Roman" pitchFamily="18" charset="0"/>
              </a:rPr>
              <a:t>Utvrđeni manjak prihoda i primanja za 2015. godinu iznosi </a:t>
            </a:r>
            <a:r>
              <a:rPr lang="sr-Latn-RS" altLang="sr-Latn-RS" sz="2000" b="1" dirty="0" smtClean="0">
                <a:latin typeface="Times New Roman" pitchFamily="18" charset="0"/>
                <a:cs typeface="Times New Roman" pitchFamily="18" charset="0"/>
              </a:rPr>
              <a:t>4.000,00 </a:t>
            </a:r>
            <a:r>
              <a:rPr lang="sr-Latn-RS" altLang="sr-Latn-RS" sz="2000" dirty="0" smtClean="0">
                <a:latin typeface="Times New Roman" pitchFamily="18" charset="0"/>
                <a:cs typeface="Times New Roman" pitchFamily="18" charset="0"/>
              </a:rPr>
              <a:t> dinara.</a:t>
            </a:r>
          </a:p>
          <a:p>
            <a:pPr marL="400050" lvl="1" indent="0" eaLnBrk="1" hangingPunct="1">
              <a:buFont typeface="Arial" charset="0"/>
              <a:buNone/>
            </a:pPr>
            <a:endParaRPr lang="sr-Latn-RS" altLang="sr-Latn-RS" sz="2000" dirty="0" smtClean="0">
              <a:latin typeface="Times New Roman" pitchFamily="18" charset="0"/>
              <a:cs typeface="Times New Roman" pitchFamily="18" charset="0"/>
            </a:endParaRPr>
          </a:p>
          <a:p>
            <a:pPr marL="400050" lvl="1" indent="0" eaLnBrk="1" hangingPunct="1">
              <a:buFont typeface="Arial" charset="0"/>
              <a:buNone/>
            </a:pPr>
            <a:r>
              <a:rPr lang="sr-Latn-RS" altLang="sr-Latn-RS" sz="2000" dirty="0" smtClean="0">
                <a:solidFill>
                  <a:srgbClr val="FF0000"/>
                </a:solidFill>
                <a:latin typeface="Times New Roman" pitchFamily="18" charset="0"/>
                <a:cs typeface="Times New Roman" pitchFamily="18" charset="0"/>
              </a:rPr>
              <a:t>KNJIŽENJE:</a:t>
            </a:r>
          </a:p>
          <a:p>
            <a:pPr marL="400050" lvl="1" indent="0" eaLnBrk="1" hangingPunct="1">
              <a:buFont typeface="Arial" charset="0"/>
              <a:buAutoNum type="arabicPeriod"/>
            </a:pPr>
            <a:r>
              <a:rPr lang="sr-Latn-RS" altLang="sr-Latn-RS" sz="2000" dirty="0" smtClean="0">
                <a:solidFill>
                  <a:srgbClr val="FF0000"/>
                </a:solidFill>
                <a:latin typeface="Times New Roman" pitchFamily="18" charset="0"/>
                <a:cs typeface="Times New Roman" pitchFamily="18" charset="0"/>
              </a:rPr>
              <a:t>321122 – Manjak prihoda i primanja – deficit       4.000,00</a:t>
            </a:r>
          </a:p>
          <a:p>
            <a:pPr marL="400050" lvl="1" indent="0" eaLnBrk="1" hangingPunct="1">
              <a:buFont typeface="Arial" charset="0"/>
              <a:buNone/>
            </a:pPr>
            <a:r>
              <a:rPr lang="sr-Latn-RS" altLang="sr-Latn-RS" sz="2000" dirty="0" smtClean="0">
                <a:solidFill>
                  <a:srgbClr val="FF0000"/>
                </a:solidFill>
                <a:latin typeface="Times New Roman" pitchFamily="18" charset="0"/>
                <a:cs typeface="Times New Roman" pitchFamily="18" charset="0"/>
              </a:rPr>
              <a:t>                  321121 – Višak prihoda i primanja – suficit           4.000,00</a:t>
            </a:r>
          </a:p>
          <a:p>
            <a:pPr marL="400050" lvl="1" indent="0" eaLnBrk="1" hangingPunct="1">
              <a:buFont typeface="Arial" charset="0"/>
              <a:buNone/>
            </a:pPr>
            <a:r>
              <a:rPr lang="sr-Latn-RS" altLang="sr-Latn-RS" sz="2000" i="1" dirty="0" smtClean="0">
                <a:solidFill>
                  <a:srgbClr val="FF0000"/>
                </a:solidFill>
                <a:latin typeface="Times New Roman" pitchFamily="18" charset="0"/>
                <a:cs typeface="Times New Roman" pitchFamily="18" charset="0"/>
              </a:rPr>
              <a:t>- Za prenos utvrđenog manjka prihoda i primanja – deficita u narednu godinu</a:t>
            </a:r>
            <a:endParaRPr lang="sr-Latn-RS" altLang="sr-Latn-RS" sz="2000" i="1" dirty="0" smtClean="0">
              <a:latin typeface="Times New Roman" pitchFamily="18" charset="0"/>
              <a:cs typeface="Times New Roman" pitchFamily="18" charset="0"/>
            </a:endParaRPr>
          </a:p>
          <a:p>
            <a:pPr marL="400050" lvl="1" indent="0" algn="ctr" eaLnBrk="1" hangingPunct="1">
              <a:buFont typeface="Arial" charset="0"/>
              <a:buNone/>
            </a:pPr>
            <a:r>
              <a:rPr lang="sr-Latn-RS" altLang="sr-Latn-RS" sz="2000" b="1" dirty="0" smtClean="0">
                <a:latin typeface="Times New Roman" pitchFamily="18" charset="0"/>
                <a:cs typeface="Times New Roman" pitchFamily="18" charset="0"/>
              </a:rPr>
              <a:t>K R A J</a:t>
            </a:r>
          </a:p>
          <a:p>
            <a:pPr marL="400050" lvl="1" indent="0" eaLnBrk="1" hangingPunct="1">
              <a:buFont typeface="Arial" charset="0"/>
              <a:buNone/>
            </a:pPr>
            <a:endParaRPr lang="sr-Latn-RS" altLang="sr-Latn-RS" sz="2000" dirty="0" smtClean="0">
              <a:solidFill>
                <a:srgbClr val="FF0000"/>
              </a:solidFill>
            </a:endParaRPr>
          </a:p>
        </p:txBody>
      </p:sp>
      <p:sp>
        <p:nvSpPr>
          <p:cNvPr id="4" name="Slide Number Placeholder 3"/>
          <p:cNvSpPr>
            <a:spLocks noGrp="1"/>
          </p:cNvSpPr>
          <p:nvPr>
            <p:ph type="sldNum" sz="quarter" idx="12"/>
          </p:nvPr>
        </p:nvSpPr>
        <p:spPr/>
        <p:txBody>
          <a:bodyPr/>
          <a:lstStyle/>
          <a:p>
            <a:pPr>
              <a:defRPr/>
            </a:pPr>
            <a:fld id="{00827A1B-8FC3-4B99-B0D5-C99D5950BCDC}" type="slidenum">
              <a:rPr lang="sr-Latn-RS" altLang="en-US" smtClean="0"/>
              <a:pPr>
                <a:defRPr/>
              </a:pPr>
              <a:t>52</a:t>
            </a:fld>
            <a:endParaRPr lang="sr-Latn-RS" altLang="en-US"/>
          </a:p>
        </p:txBody>
      </p:sp>
      <p:sp>
        <p:nvSpPr>
          <p:cNvPr id="5" name="U-Turn Arrow 4"/>
          <p:cNvSpPr/>
          <p:nvPr/>
        </p:nvSpPr>
        <p:spPr>
          <a:xfrm>
            <a:off x="0" y="11663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2482635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par>
                                <p:cTn id="18" presetID="6" presetClass="entr" presetSubtype="16"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ircle(in)">
                                      <p:cBhvr>
                                        <p:cTn id="25" dur="2000"/>
                                        <p:tgtEl>
                                          <p:spTgt spid="3">
                                            <p:txEl>
                                              <p:pRg st="4" end="4"/>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circle(in)">
                                      <p:cBhvr>
                                        <p:cTn id="28" dur="2000"/>
                                        <p:tgtEl>
                                          <p:spTgt spid="3">
                                            <p:txEl>
                                              <p:pRg st="5" end="5"/>
                                            </p:txEl>
                                          </p:spTgt>
                                        </p:tgtEl>
                                      </p:cBhvr>
                                    </p:animEffect>
                                  </p:childTnLst>
                                </p:cTn>
                              </p:par>
                              <p:par>
                                <p:cTn id="29" presetID="6" presetClass="entr" presetSubtype="16"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circle(in)">
                                      <p:cBhvr>
                                        <p:cTn id="31" dur="2000"/>
                                        <p:tgtEl>
                                          <p:spTgt spid="3">
                                            <p:txEl>
                                              <p:pRg st="6" end="6"/>
                                            </p:txEl>
                                          </p:spTgt>
                                        </p:tgtEl>
                                      </p:cBhvr>
                                    </p:animEffect>
                                  </p:childTnLst>
                                </p:cTn>
                              </p:par>
                              <p:par>
                                <p:cTn id="32" presetID="6" presetClass="entr" presetSubtype="16"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circle(in)">
                                      <p:cBhvr>
                                        <p:cTn id="34" dur="2000"/>
                                        <p:tgtEl>
                                          <p:spTgt spid="3">
                                            <p:txEl>
                                              <p:pRg st="7" end="7"/>
                                            </p:txEl>
                                          </p:spTgt>
                                        </p:tgtEl>
                                      </p:cBhvr>
                                    </p:animEffect>
                                  </p:childTnLst>
                                </p:cTn>
                              </p:par>
                              <p:par>
                                <p:cTn id="35" presetID="6" presetClass="entr" presetSubtype="16"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circle(in)">
                                      <p:cBhvr>
                                        <p:cTn id="3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4" name="Rectangle 2"/>
          <p:cNvSpPr>
            <a:spLocks noGrp="1"/>
          </p:cNvSpPr>
          <p:nvPr>
            <p:ph type="title"/>
          </p:nvPr>
        </p:nvSpPr>
        <p:spPr>
          <a:xfrm>
            <a:off x="467544" y="332656"/>
            <a:ext cx="8219256" cy="1137254"/>
          </a:xfrm>
        </p:spPr>
        <p:txBody>
          <a:bodyPr/>
          <a:lstStyle/>
          <a:p>
            <a:pPr eaLnBrk="1" hangingPunct="1"/>
            <a:r>
              <a:rPr lang="sr-Latn-CS" altLang="sr-Latn-RS" sz="3200" dirty="0" smtClean="0">
                <a:latin typeface="Times New Roman" pitchFamily="18" charset="0"/>
                <a:cs typeface="Times New Roman" pitchFamily="18" charset="0"/>
              </a:rPr>
              <a:t>Zakonske odredbe o postupku pripreme u vezi sa  sastavljanjem finansijskih izveštaja</a:t>
            </a:r>
            <a:endParaRPr lang="en-US" altLang="sr-Latn-RS" sz="3200" dirty="0" smtClean="0">
              <a:latin typeface="Times New Roman" pitchFamily="18" charset="0"/>
              <a:cs typeface="Times New Roman" pitchFamily="18" charset="0"/>
            </a:endParaRPr>
          </a:p>
        </p:txBody>
      </p:sp>
      <p:sp>
        <p:nvSpPr>
          <p:cNvPr id="49155" name="Rectangle 3"/>
          <p:cNvSpPr>
            <a:spLocks noGrp="1"/>
          </p:cNvSpPr>
          <p:nvPr>
            <p:ph idx="1"/>
          </p:nvPr>
        </p:nvSpPr>
        <p:spPr/>
        <p:txBody>
          <a:bodyPr/>
          <a:lstStyle/>
          <a:p>
            <a:pPr lvl="1" eaLnBrk="1" hangingPunct="1">
              <a:lnSpc>
                <a:spcPct val="80000"/>
              </a:lnSpc>
            </a:pPr>
            <a:r>
              <a:rPr lang="sr-Latn-CS" altLang="sr-Latn-RS" sz="2400" dirty="0" smtClean="0">
                <a:solidFill>
                  <a:srgbClr val="EF2130"/>
                </a:solidFill>
                <a:latin typeface="Times New Roman" pitchFamily="18" charset="0"/>
                <a:cs typeface="Times New Roman" pitchFamily="18" charset="0"/>
              </a:rPr>
              <a:t>Pravilnik o sadržaju izveštaja o strukturi i vrednosti nefinansijske imovine Republike Srbije (“Sl. glasnik RS” 62/2014) na snazi od 03. 07. 2014.</a:t>
            </a:r>
          </a:p>
          <a:p>
            <a:pPr lvl="2" eaLnBrk="1" hangingPunct="1">
              <a:lnSpc>
                <a:spcPct val="80000"/>
              </a:lnSpc>
            </a:pPr>
            <a:r>
              <a:rPr lang="sr-Latn-CS" altLang="sr-Latn-RS" sz="2000" dirty="0" smtClean="0">
                <a:latin typeface="Times New Roman" pitchFamily="18" charset="0"/>
                <a:cs typeface="Times New Roman" pitchFamily="18" charset="0"/>
              </a:rPr>
              <a:t>Korisnici sredstava u svojini RS </a:t>
            </a:r>
            <a:r>
              <a:rPr lang="sr-Latn-CS" altLang="sr-Latn-RS" sz="2000" dirty="0" smtClean="0">
                <a:solidFill>
                  <a:srgbClr val="EF2130"/>
                </a:solidFill>
                <a:latin typeface="Times New Roman" pitchFamily="18" charset="0"/>
                <a:cs typeface="Times New Roman" pitchFamily="18" charset="0"/>
              </a:rPr>
              <a:t>najkasnije do 28. februara</a:t>
            </a:r>
            <a:r>
              <a:rPr lang="sr-Latn-CS" altLang="sr-Latn-RS" sz="2000" dirty="0" smtClean="0">
                <a:latin typeface="Times New Roman" pitchFamily="18" charset="0"/>
                <a:cs typeface="Times New Roman" pitchFamily="18" charset="0"/>
              </a:rPr>
              <a:t> tekuće godine dostavljaju izveštaje o strukturi i vrednosti nefinansijske imovine Direkciji u pisanoj formi i elektronskim putem preko Web aplikacije Direkcije. To su Obrasci: </a:t>
            </a:r>
            <a:r>
              <a:rPr lang="sr-Latn-CS" altLang="sr-Latn-RS" sz="2000" dirty="0" smtClean="0">
                <a:solidFill>
                  <a:srgbClr val="EF2130"/>
                </a:solidFill>
                <a:latin typeface="Times New Roman" pitchFamily="18" charset="0"/>
                <a:cs typeface="Times New Roman" pitchFamily="18" charset="0"/>
              </a:rPr>
              <a:t>SVI 1</a:t>
            </a:r>
            <a:r>
              <a:rPr lang="sr-Latn-CS" altLang="sr-Latn-RS" sz="2000" dirty="0" smtClean="0">
                <a:latin typeface="Times New Roman" pitchFamily="18" charset="0"/>
                <a:cs typeface="Times New Roman" pitchFamily="18" charset="0"/>
              </a:rPr>
              <a:t> – Izveštaj o strukturi i vrednosti nepokretne imovine u svojini RS na dan 31. 12. 20</a:t>
            </a:r>
            <a:r>
              <a:rPr lang="sr-Latn-CS" altLang="sr-Latn-RS" sz="2000" u="sng" dirty="0" smtClean="0">
                <a:latin typeface="Times New Roman" pitchFamily="18" charset="0"/>
                <a:cs typeface="Times New Roman" pitchFamily="18" charset="0"/>
              </a:rPr>
              <a:t>_ </a:t>
            </a:r>
            <a:r>
              <a:rPr lang="sr-Latn-CS" altLang="sr-Latn-RS" sz="2000" dirty="0" smtClean="0">
                <a:latin typeface="Times New Roman" pitchFamily="18" charset="0"/>
                <a:cs typeface="Times New Roman" pitchFamily="18" charset="0"/>
              </a:rPr>
              <a:t> i </a:t>
            </a:r>
            <a:r>
              <a:rPr lang="sr-Latn-CS" altLang="sr-Latn-RS" sz="2000" dirty="0" smtClean="0">
                <a:solidFill>
                  <a:srgbClr val="EF2130"/>
                </a:solidFill>
                <a:latin typeface="Times New Roman" pitchFamily="18" charset="0"/>
                <a:cs typeface="Times New Roman" pitchFamily="18" charset="0"/>
              </a:rPr>
              <a:t>SVI 2</a:t>
            </a:r>
            <a:r>
              <a:rPr lang="sr-Latn-CS" altLang="sr-Latn-RS" sz="2000" dirty="0" smtClean="0">
                <a:latin typeface="Times New Roman" pitchFamily="18" charset="0"/>
                <a:cs typeface="Times New Roman" pitchFamily="18" charset="0"/>
              </a:rPr>
              <a:t> – Izveštaj o strukturi i vrednosti pokretne imovine RS na dan 31.12. 20</a:t>
            </a:r>
            <a:r>
              <a:rPr lang="sr-Latn-CS" altLang="sr-Latn-RS" sz="2000" u="sng" dirty="0" smtClean="0">
                <a:latin typeface="Times New Roman" pitchFamily="18" charset="0"/>
                <a:cs typeface="Times New Roman" pitchFamily="18" charset="0"/>
              </a:rPr>
              <a:t>__</a:t>
            </a:r>
            <a:r>
              <a:rPr lang="sr-Latn-CS" altLang="sr-Latn-RS" sz="2000" dirty="0" smtClean="0">
                <a:latin typeface="Times New Roman" pitchFamily="18" charset="0"/>
                <a:cs typeface="Times New Roman" pitchFamily="18" charset="0"/>
              </a:rPr>
              <a:t> </a:t>
            </a:r>
          </a:p>
          <a:p>
            <a:pPr lvl="2" eaLnBrk="1" hangingPunct="1">
              <a:lnSpc>
                <a:spcPct val="80000"/>
              </a:lnSpc>
            </a:pPr>
            <a:r>
              <a:rPr lang="sr-Latn-CS" altLang="sr-Latn-RS" sz="2000" dirty="0" smtClean="0">
                <a:latin typeface="Times New Roman" pitchFamily="18" charset="0"/>
                <a:cs typeface="Times New Roman" pitchFamily="18" charset="0"/>
              </a:rPr>
              <a:t>Direkcija dostavlja do </a:t>
            </a:r>
            <a:r>
              <a:rPr lang="sr-Latn-CS" altLang="sr-Latn-RS" sz="2000" dirty="0" smtClean="0">
                <a:solidFill>
                  <a:srgbClr val="EF2130"/>
                </a:solidFill>
                <a:latin typeface="Times New Roman" pitchFamily="18" charset="0"/>
                <a:cs typeface="Times New Roman" pitchFamily="18" charset="0"/>
              </a:rPr>
              <a:t>31. marta</a:t>
            </a:r>
            <a:r>
              <a:rPr lang="sr-Latn-CS" altLang="sr-Latn-RS" sz="2000" dirty="0" smtClean="0">
                <a:latin typeface="Times New Roman" pitchFamily="18" charset="0"/>
                <a:cs typeface="Times New Roman" pitchFamily="18" charset="0"/>
              </a:rPr>
              <a:t> Upravi za trezor Obrasce: </a:t>
            </a:r>
            <a:r>
              <a:rPr lang="sr-Latn-CS" altLang="sr-Latn-RS" sz="2000" dirty="0" smtClean="0">
                <a:solidFill>
                  <a:srgbClr val="EF2130"/>
                </a:solidFill>
                <a:latin typeface="Times New Roman" pitchFamily="18" charset="0"/>
                <a:cs typeface="Times New Roman" pitchFamily="18" charset="0"/>
              </a:rPr>
              <a:t>SVI 1/ZBIR</a:t>
            </a:r>
            <a:r>
              <a:rPr lang="sr-Latn-CS" altLang="sr-Latn-RS" sz="2000" dirty="0" smtClean="0">
                <a:latin typeface="Times New Roman" pitchFamily="18" charset="0"/>
                <a:cs typeface="Times New Roman" pitchFamily="18" charset="0"/>
              </a:rPr>
              <a:t> – Zbirni izveštaj o strukturi i vrednosti nepokretne imovine u svojini RS na dan 31.12.20__ i </a:t>
            </a:r>
            <a:r>
              <a:rPr lang="sr-Latn-CS" altLang="sr-Latn-RS" sz="2000" dirty="0" smtClean="0">
                <a:solidFill>
                  <a:srgbClr val="EF2130"/>
                </a:solidFill>
                <a:latin typeface="Times New Roman" pitchFamily="18" charset="0"/>
                <a:cs typeface="Times New Roman" pitchFamily="18" charset="0"/>
              </a:rPr>
              <a:t>SVI 2/ZBIR – </a:t>
            </a:r>
            <a:r>
              <a:rPr lang="sr-Latn-CS" altLang="sr-Latn-RS" sz="2000" dirty="0" smtClean="0">
                <a:latin typeface="Times New Roman" pitchFamily="18" charset="0"/>
                <a:cs typeface="Times New Roman" pitchFamily="18" charset="0"/>
              </a:rPr>
              <a:t>Zbirni izveštaj o strukturi i vrednosti pokretne imovine RS na dan 31.12. 20__. Izveštaji se sastavljaju u </a:t>
            </a:r>
            <a:r>
              <a:rPr lang="sr-Latn-CS" altLang="sr-Latn-RS" sz="2000" dirty="0" smtClean="0">
                <a:solidFill>
                  <a:srgbClr val="EF2130"/>
                </a:solidFill>
                <a:latin typeface="Times New Roman" pitchFamily="18" charset="0"/>
                <a:cs typeface="Times New Roman" pitchFamily="18" charset="0"/>
              </a:rPr>
              <a:t>dva primerka</a:t>
            </a:r>
            <a:r>
              <a:rPr lang="sr-Latn-CS" altLang="sr-Latn-RS" sz="2000" dirty="0" smtClean="0">
                <a:latin typeface="Times New Roman" pitchFamily="18" charset="0"/>
                <a:cs typeface="Times New Roman" pitchFamily="18" charset="0"/>
              </a:rPr>
              <a:t> u pisanoj i elektronskoj formi. Jedan primerak se dostavlja Upravi za trezor a drugi Direkcija zadržava za svoje potrebe</a:t>
            </a:r>
          </a:p>
          <a:p>
            <a:pPr eaLnBrk="1" hangingPunct="1">
              <a:lnSpc>
                <a:spcPct val="80000"/>
              </a:lnSpc>
            </a:pPr>
            <a:endParaRPr lang="en-US" altLang="sr-Latn-RS" sz="2800" dirty="0" smtClean="0">
              <a:latin typeface="Times New Roman" pitchFamily="18" charset="0"/>
              <a:cs typeface="Times New Roman" pitchFamily="18" charset="0"/>
            </a:endParaRPr>
          </a:p>
          <a:p>
            <a:pPr eaLnBrk="1" hangingPunct="1">
              <a:lnSpc>
                <a:spcPct val="80000"/>
              </a:lnSpc>
            </a:pPr>
            <a:endParaRPr lang="en-US" altLang="sr-Latn-RS" sz="2800" dirty="0" smtClean="0"/>
          </a:p>
        </p:txBody>
      </p:sp>
      <p:sp>
        <p:nvSpPr>
          <p:cNvPr id="614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978F9242-EF6F-4420-BB1F-7D4E43126C43}" type="slidenum">
              <a:rPr lang="sr-Latn-RS" altLang="en-US" smtClean="0">
                <a:solidFill>
                  <a:srgbClr val="898989"/>
                </a:solidFill>
                <a:latin typeface="Calibri" pitchFamily="34" charset="0"/>
              </a:rPr>
              <a:pPr/>
              <a:t>6</a:t>
            </a:fld>
            <a:endParaRPr lang="sr-Latn-RS" altLang="en-US" smtClean="0">
              <a:solidFill>
                <a:srgbClr val="898989"/>
              </a:solidFill>
              <a:latin typeface="Calibri" pitchFamily="34" charset="0"/>
            </a:endParaRPr>
          </a:p>
        </p:txBody>
      </p:sp>
      <p:sp>
        <p:nvSpPr>
          <p:cNvPr id="6150" name="AutoShape 4"/>
          <p:cNvSpPr>
            <a:spLocks noChangeArrowheads="1"/>
          </p:cNvSpPr>
          <p:nvPr/>
        </p:nvSpPr>
        <p:spPr bwMode="auto">
          <a:xfrm>
            <a:off x="7524750" y="5876925"/>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endParaRPr lang="en-US" altLang="sr-Latn-RS"/>
          </a:p>
        </p:txBody>
      </p:sp>
      <p:sp>
        <p:nvSpPr>
          <p:cNvPr id="2" name="U-Turn Arrow 1"/>
          <p:cNvSpPr/>
          <p:nvPr/>
        </p:nvSpPr>
        <p:spPr>
          <a:xfrm>
            <a:off x="9629" y="-17140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345193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box(in)">
                                      <p:cBhvr>
                                        <p:cTn id="7" dur="500"/>
                                        <p:tgtEl>
                                          <p:spTgt spid="491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9155">
                                            <p:txEl>
                                              <p:pRg st="0" end="0"/>
                                            </p:txEl>
                                          </p:spTgt>
                                        </p:tgtEl>
                                        <p:attrNameLst>
                                          <p:attrName>style.visibility</p:attrName>
                                        </p:attrNameLst>
                                      </p:cBhvr>
                                      <p:to>
                                        <p:strVal val="visible"/>
                                      </p:to>
                                    </p:set>
                                    <p:animEffect transition="in" filter="box(in)">
                                      <p:cBhvr>
                                        <p:cTn id="12" dur="500"/>
                                        <p:tgtEl>
                                          <p:spTgt spid="491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9155">
                                            <p:txEl>
                                              <p:pRg st="1" end="1"/>
                                            </p:txEl>
                                          </p:spTgt>
                                        </p:tgtEl>
                                        <p:attrNameLst>
                                          <p:attrName>style.visibility</p:attrName>
                                        </p:attrNameLst>
                                      </p:cBhvr>
                                      <p:to>
                                        <p:strVal val="visible"/>
                                      </p:to>
                                    </p:set>
                                    <p:animEffect transition="in" filter="box(in)">
                                      <p:cBhvr>
                                        <p:cTn id="17" dur="500"/>
                                        <p:tgtEl>
                                          <p:spTgt spid="4915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49155">
                                            <p:txEl>
                                              <p:pRg st="2" end="2"/>
                                            </p:txEl>
                                          </p:spTgt>
                                        </p:tgtEl>
                                        <p:attrNameLst>
                                          <p:attrName>style.visibility</p:attrName>
                                        </p:attrNameLst>
                                      </p:cBhvr>
                                      <p:to>
                                        <p:strVal val="visible"/>
                                      </p:to>
                                    </p:set>
                                    <p:animEffect transition="in" filter="box(in)">
                                      <p:cBhvr>
                                        <p:cTn id="22" dur="500"/>
                                        <p:tgtEl>
                                          <p:spTgt spid="491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875"/>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3761" y="188640"/>
            <a:ext cx="8563039" cy="1143000"/>
          </a:xfrm>
        </p:spPr>
        <p:txBody>
          <a:bodyPr rtlCol="0">
            <a:normAutofit fontScale="90000"/>
          </a:bodyPr>
          <a:lstStyle/>
          <a:p>
            <a:pPr eaLnBrk="1" fontAlgn="auto" hangingPunct="1">
              <a:spcAft>
                <a:spcPts val="0"/>
              </a:spcAft>
              <a:defRPr/>
            </a:pPr>
            <a:r>
              <a:rPr lang="sr-Latn-RS" sz="3600" dirty="0" smtClean="0">
                <a:latin typeface="Times New Roman" pitchFamily="18" charset="0"/>
                <a:cs typeface="Times New Roman" pitchFamily="18" charset="0"/>
              </a:rPr>
              <a:t>Zakonske odredbe o postupku pripreme u vezi sa sastavljanjem finansijskih izveštaja </a:t>
            </a:r>
            <a:endParaRPr lang="en-US" sz="3600" dirty="0" smtClean="0">
              <a:latin typeface="Times New Roman" pitchFamily="18" charset="0"/>
              <a:cs typeface="Times New Roman" pitchFamily="18" charset="0"/>
            </a:endParaRPr>
          </a:p>
        </p:txBody>
      </p:sp>
      <p:sp>
        <p:nvSpPr>
          <p:cNvPr id="7171" name="Content Placeholder 2"/>
          <p:cNvSpPr>
            <a:spLocks noGrp="1"/>
          </p:cNvSpPr>
          <p:nvPr>
            <p:ph idx="1"/>
          </p:nvPr>
        </p:nvSpPr>
        <p:spPr/>
        <p:txBody>
          <a:bodyPr/>
          <a:lstStyle/>
          <a:p>
            <a:pPr eaLnBrk="1" hangingPunct="1"/>
            <a:r>
              <a:rPr lang="sr-Latn-RS" altLang="sr-Latn-RS" sz="2800" dirty="0" smtClean="0">
                <a:latin typeface="Times New Roman" pitchFamily="18" charset="0"/>
                <a:cs typeface="Times New Roman" pitchFamily="18" charset="0"/>
              </a:rPr>
              <a:t>Korisnici sredstava u svojini Republike Srbije koji sastavljaju izveštaje </a:t>
            </a:r>
            <a:r>
              <a:rPr lang="sr-Latn-RS" altLang="sr-Latn-RS" sz="2800" dirty="0" smtClean="0">
                <a:solidFill>
                  <a:srgbClr val="FF0000"/>
                </a:solidFill>
                <a:latin typeface="Times New Roman" pitchFamily="18" charset="0"/>
                <a:cs typeface="Times New Roman" pitchFamily="18" charset="0"/>
              </a:rPr>
              <a:t>SVI-1 i SVI-2 </a:t>
            </a:r>
            <a:r>
              <a:rPr lang="sr-Latn-RS" altLang="sr-Latn-RS" sz="2800" dirty="0" smtClean="0">
                <a:latin typeface="Times New Roman" pitchFamily="18" charset="0"/>
                <a:cs typeface="Times New Roman" pitchFamily="18" charset="0"/>
              </a:rPr>
              <a:t>su direktni i indirektni korisnici sredstava budžeta Republike Srbije,</a:t>
            </a:r>
          </a:p>
          <a:p>
            <a:pPr eaLnBrk="1" hangingPunct="1"/>
            <a:r>
              <a:rPr lang="sr-Latn-RS" altLang="sr-Latn-RS" sz="2800" dirty="0" smtClean="0">
                <a:latin typeface="Times New Roman" pitchFamily="18" charset="0"/>
                <a:cs typeface="Times New Roman" pitchFamily="18" charset="0"/>
              </a:rPr>
              <a:t>U korisnike sredstava u svojini Republike Srbije ne spadaju korisnici sredstava u svojini autonomne pokrajine i korisnici sredstava organizacija za obavezno socijalno osiguranje i oni nemaju obavezu sastavljanja izveštaja SVI-1 i SVI - 2</a:t>
            </a:r>
            <a:endParaRPr lang="en-US" altLang="sr-Latn-RS" sz="2800" dirty="0" smtClean="0">
              <a:latin typeface="Times New Roman" pitchFamily="18" charset="0"/>
              <a:cs typeface="Times New Roman" pitchFamily="18" charset="0"/>
            </a:endParaRPr>
          </a:p>
        </p:txBody>
      </p:sp>
      <p:sp>
        <p:nvSpPr>
          <p:cNvPr id="717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542A8628-7FA8-4172-B8D2-C37440837299}" type="slidenum">
              <a:rPr lang="sr-Latn-RS" altLang="en-US" smtClean="0">
                <a:solidFill>
                  <a:srgbClr val="898989"/>
                </a:solidFill>
                <a:latin typeface="Calibri" pitchFamily="34" charset="0"/>
              </a:rPr>
              <a:pPr/>
              <a:t>7</a:t>
            </a:fld>
            <a:endParaRPr lang="sr-Latn-RS" altLang="en-US" smtClean="0">
              <a:solidFill>
                <a:srgbClr val="898989"/>
              </a:solidFill>
              <a:latin typeface="Calibri" pitchFamily="34" charset="0"/>
            </a:endParaRPr>
          </a:p>
        </p:txBody>
      </p:sp>
      <p:sp>
        <p:nvSpPr>
          <p:cNvPr id="3" name="U-Turn Arrow 2"/>
          <p:cNvSpPr/>
          <p:nvPr/>
        </p:nvSpPr>
        <p:spPr>
          <a:xfrm>
            <a:off x="-180528" y="-315416"/>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ight Arrow 3"/>
          <p:cNvSpPr/>
          <p:nvPr/>
        </p:nvSpPr>
        <p:spPr>
          <a:xfrm>
            <a:off x="7524328" y="558924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55822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circle(in)">
                                      <p:cBhvr>
                                        <p:cTn id="12" dur="2000"/>
                                        <p:tgtEl>
                                          <p:spTgt spid="71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Effect transition="in" filter="circle(in)">
                                      <p:cBhvr>
                                        <p:cTn id="17" dur="2000"/>
                                        <p:tgtEl>
                                          <p:spTgt spid="7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2"/>
          <p:cNvSpPr>
            <a:spLocks noGrp="1"/>
          </p:cNvSpPr>
          <p:nvPr>
            <p:ph type="title"/>
          </p:nvPr>
        </p:nvSpPr>
        <p:spPr/>
        <p:txBody>
          <a:bodyPr/>
          <a:lstStyle/>
          <a:p>
            <a:pPr eaLnBrk="1" hangingPunct="1"/>
            <a:r>
              <a:rPr lang="sr-Latn-CS" altLang="sr-Latn-RS" sz="3200" dirty="0" smtClean="0">
                <a:latin typeface="Times New Roman" pitchFamily="18" charset="0"/>
                <a:cs typeface="Times New Roman" pitchFamily="18" charset="0"/>
              </a:rPr>
              <a:t>Zakonske odredbe o postupku pripreme u vezi sa  sastavljanjem finansijskih izveštaja</a:t>
            </a:r>
            <a:endParaRPr lang="en-US" altLang="sr-Latn-RS" sz="3200" dirty="0" smtClean="0">
              <a:latin typeface="Times New Roman" pitchFamily="18" charset="0"/>
              <a:cs typeface="Times New Roman" pitchFamily="18" charset="0"/>
            </a:endParaRPr>
          </a:p>
        </p:txBody>
      </p:sp>
      <p:sp>
        <p:nvSpPr>
          <p:cNvPr id="48131" name="Rectangle 3"/>
          <p:cNvSpPr>
            <a:spLocks noGrp="1"/>
          </p:cNvSpPr>
          <p:nvPr>
            <p:ph idx="1"/>
          </p:nvPr>
        </p:nvSpPr>
        <p:spPr/>
        <p:txBody>
          <a:bodyPr>
            <a:normAutofit/>
          </a:bodyPr>
          <a:lstStyle/>
          <a:p>
            <a:pPr eaLnBrk="1" hangingPunct="1">
              <a:lnSpc>
                <a:spcPct val="90000"/>
              </a:lnSpc>
            </a:pPr>
            <a:r>
              <a:rPr lang="sr-Latn-CS" altLang="sr-Latn-RS" dirty="0" smtClean="0">
                <a:solidFill>
                  <a:srgbClr val="EF2130"/>
                </a:solidFill>
                <a:latin typeface="Times New Roman" pitchFamily="18" charset="0"/>
                <a:cs typeface="Times New Roman" pitchFamily="18" charset="0"/>
              </a:rPr>
              <a:t>Pravilnik o načinu pripreme, sastavljanja i podnošenja finansijskih izveštaja (“Sl. gl. RS”, br.18/2015)</a:t>
            </a:r>
          </a:p>
          <a:p>
            <a:pPr lvl="1" eaLnBrk="1" hangingPunct="1">
              <a:lnSpc>
                <a:spcPct val="90000"/>
              </a:lnSpc>
            </a:pPr>
            <a:r>
              <a:rPr lang="sr-Latn-CS" altLang="sr-Latn-RS" dirty="0" smtClean="0">
                <a:latin typeface="Times New Roman" pitchFamily="18" charset="0"/>
                <a:cs typeface="Times New Roman" pitchFamily="18" charset="0"/>
              </a:rPr>
              <a:t>U ovom Pravilniku reč priprema se pominje samo u naslovu i u članu 4, gde se propisuje šta se tim Pravilnikom uređuje,</a:t>
            </a:r>
          </a:p>
          <a:p>
            <a:pPr lvl="1" eaLnBrk="1" hangingPunct="1">
              <a:lnSpc>
                <a:spcPct val="90000"/>
              </a:lnSpc>
            </a:pPr>
            <a:r>
              <a:rPr lang="sr-Latn-CS" altLang="sr-Latn-RS" dirty="0" smtClean="0">
                <a:latin typeface="Times New Roman" pitchFamily="18" charset="0"/>
                <a:cs typeface="Times New Roman" pitchFamily="18" charset="0"/>
              </a:rPr>
              <a:t>Moglo bi se reći da odredba člana 4 Pravilnika se odnosi na postupak pripreme, gde je u pet tačaka propisano kako da se</a:t>
            </a:r>
            <a:r>
              <a:rPr lang="en-US" altLang="sr-Latn-RS" dirty="0" smtClean="0">
                <a:latin typeface="Times New Roman" pitchFamily="18" charset="0"/>
                <a:cs typeface="Times New Roman" pitchFamily="18" charset="0"/>
              </a:rPr>
              <a:t> u </a:t>
            </a:r>
            <a:r>
              <a:rPr lang="en-US" altLang="sr-Latn-RS" dirty="0" err="1" smtClean="0">
                <a:latin typeface="Times New Roman" pitchFamily="18" charset="0"/>
                <a:cs typeface="Times New Roman" pitchFamily="18" charset="0"/>
              </a:rPr>
              <a:t>postupku</a:t>
            </a:r>
            <a:r>
              <a:rPr lang="en-US" altLang="sr-Latn-RS" dirty="0" smtClean="0">
                <a:latin typeface="Times New Roman" pitchFamily="18" charset="0"/>
                <a:cs typeface="Times New Roman" pitchFamily="18" charset="0"/>
              </a:rPr>
              <a:t> </a:t>
            </a:r>
            <a:r>
              <a:rPr lang="en-US" altLang="sr-Latn-RS" dirty="0" err="1" smtClean="0">
                <a:latin typeface="Times New Roman" pitchFamily="18" charset="0"/>
                <a:cs typeface="Times New Roman" pitchFamily="18" charset="0"/>
              </a:rPr>
              <a:t>pripreme</a:t>
            </a:r>
            <a:r>
              <a:rPr lang="en-US" altLang="sr-Latn-RS" dirty="0" smtClean="0">
                <a:latin typeface="Times New Roman" pitchFamily="18" charset="0"/>
                <a:cs typeface="Times New Roman" pitchFamily="18" charset="0"/>
              </a:rPr>
              <a:t> FI</a:t>
            </a:r>
            <a:r>
              <a:rPr lang="sr-Latn-CS" altLang="sr-Latn-RS" dirty="0" smtClean="0">
                <a:latin typeface="Times New Roman" pitchFamily="18" charset="0"/>
                <a:cs typeface="Times New Roman" pitchFamily="18" charset="0"/>
              </a:rPr>
              <a:t> izvrše određena knjiženja</a:t>
            </a:r>
            <a:r>
              <a:rPr lang="en-US" altLang="sr-Latn-RS" dirty="0" smtClean="0">
                <a:latin typeface="Times New Roman" pitchFamily="18" charset="0"/>
                <a:cs typeface="Times New Roman" pitchFamily="18" charset="0"/>
              </a:rPr>
              <a:t>.</a:t>
            </a:r>
            <a:endParaRPr lang="sr-Latn-CS" altLang="sr-Latn-RS" dirty="0" smtClean="0">
              <a:latin typeface="Times New Roman" pitchFamily="18" charset="0"/>
              <a:cs typeface="Times New Roman" pitchFamily="18" charset="0"/>
            </a:endParaRPr>
          </a:p>
          <a:p>
            <a:pPr marL="914400" lvl="2" indent="0" eaLnBrk="1" hangingPunct="1">
              <a:lnSpc>
                <a:spcPct val="90000"/>
              </a:lnSpc>
              <a:buFont typeface="Arial" charset="0"/>
              <a:buNone/>
            </a:pPr>
            <a:endParaRPr lang="en-US" altLang="sr-Latn-RS" dirty="0" smtClean="0">
              <a:latin typeface="Times New Roman" pitchFamily="18" charset="0"/>
              <a:cs typeface="Times New Roman" pitchFamily="18" charset="0"/>
            </a:endParaRPr>
          </a:p>
          <a:p>
            <a:pPr eaLnBrk="1" hangingPunct="1">
              <a:lnSpc>
                <a:spcPct val="90000"/>
              </a:lnSpc>
            </a:pPr>
            <a:endParaRPr lang="en-US" altLang="sr-Latn-RS" dirty="0" smtClean="0"/>
          </a:p>
          <a:p>
            <a:pPr eaLnBrk="1" hangingPunct="1">
              <a:lnSpc>
                <a:spcPct val="90000"/>
              </a:lnSpc>
            </a:pPr>
            <a:endParaRPr lang="en-US" altLang="sr-Latn-RS" dirty="0" smtClean="0"/>
          </a:p>
        </p:txBody>
      </p:sp>
      <p:sp>
        <p:nvSpPr>
          <p:cNvPr id="819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FE94A3CE-91AF-4896-9D41-7E94812233C7}" type="slidenum">
              <a:rPr lang="sr-Latn-RS" altLang="en-US" smtClean="0">
                <a:solidFill>
                  <a:srgbClr val="898989"/>
                </a:solidFill>
                <a:latin typeface="Calibri" pitchFamily="34" charset="0"/>
              </a:rPr>
              <a:pPr/>
              <a:t>8</a:t>
            </a:fld>
            <a:endParaRPr lang="sr-Latn-RS" altLang="en-US" smtClean="0">
              <a:solidFill>
                <a:srgbClr val="898989"/>
              </a:solidFill>
              <a:latin typeface="Calibri" pitchFamily="34" charset="0"/>
            </a:endParaRPr>
          </a:p>
        </p:txBody>
      </p:sp>
      <p:sp>
        <p:nvSpPr>
          <p:cNvPr id="3" name="Right Arrow 2"/>
          <p:cNvSpPr/>
          <p:nvPr/>
        </p:nvSpPr>
        <p:spPr>
          <a:xfrm>
            <a:off x="7524750" y="5876925"/>
            <a:ext cx="977900"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U-Turn Arrow 1"/>
          <p:cNvSpPr/>
          <p:nvPr/>
        </p:nvSpPr>
        <p:spPr>
          <a:xfrm>
            <a:off x="-180528" y="-99392"/>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479108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box(in)">
                                      <p:cBhvr>
                                        <p:cTn id="7" dur="500"/>
                                        <p:tgtEl>
                                          <p:spTgt spid="481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8131">
                                            <p:txEl>
                                              <p:pRg st="1" end="1"/>
                                            </p:txEl>
                                          </p:spTgt>
                                        </p:tgtEl>
                                        <p:attrNameLst>
                                          <p:attrName>style.visibility</p:attrName>
                                        </p:attrNameLst>
                                      </p:cBhvr>
                                      <p:to>
                                        <p:strVal val="visible"/>
                                      </p:to>
                                    </p:set>
                                    <p:animEffect transition="in" filter="box(in)">
                                      <p:cBhvr>
                                        <p:cTn id="12" dur="500"/>
                                        <p:tgtEl>
                                          <p:spTgt spid="481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8131">
                                            <p:txEl>
                                              <p:pRg st="2" end="2"/>
                                            </p:txEl>
                                          </p:spTgt>
                                        </p:tgtEl>
                                        <p:attrNameLst>
                                          <p:attrName>style.visibility</p:attrName>
                                        </p:attrNameLst>
                                      </p:cBhvr>
                                      <p:to>
                                        <p:strVal val="visible"/>
                                      </p:to>
                                    </p:set>
                                    <p:animEffect transition="in" filter="box(in)">
                                      <p:cBhvr>
                                        <p:cTn id="17" dur="500"/>
                                        <p:tgtEl>
                                          <p:spTgt spid="481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pPr eaLnBrk="1" hangingPunct="1"/>
            <a:r>
              <a:rPr lang="sr-Latn-CS" altLang="sr-Latn-RS" sz="3200" dirty="0" smtClean="0">
                <a:solidFill>
                  <a:srgbClr val="000000"/>
                </a:solidFill>
                <a:latin typeface="Times New Roman" pitchFamily="18" charset="0"/>
                <a:cs typeface="Times New Roman" pitchFamily="18" charset="0"/>
              </a:rPr>
              <a:t>Zakonske odredbe o postupku pripreme u vezi sa  sastavljanjem finansijskih izveštaja</a:t>
            </a:r>
            <a:endParaRPr lang="en-US" altLang="sr-Latn-RS" dirty="0" smtClean="0">
              <a:latin typeface="Times New Roman" pitchFamily="18" charset="0"/>
              <a:cs typeface="Times New Roman" pitchFamily="18" charset="0"/>
            </a:endParaRPr>
          </a:p>
        </p:txBody>
      </p:sp>
      <p:sp>
        <p:nvSpPr>
          <p:cNvPr id="9219" name="Content Placeholder 2"/>
          <p:cNvSpPr>
            <a:spLocks noGrp="1"/>
          </p:cNvSpPr>
          <p:nvPr>
            <p:ph idx="1"/>
          </p:nvPr>
        </p:nvSpPr>
        <p:spPr>
          <a:xfrm>
            <a:off x="611560" y="1835941"/>
            <a:ext cx="8229600" cy="4525963"/>
          </a:xfrm>
        </p:spPr>
        <p:txBody>
          <a:bodyPr>
            <a:normAutofit lnSpcReduction="10000"/>
          </a:bodyPr>
          <a:lstStyle/>
          <a:p>
            <a:pPr eaLnBrk="1" hangingPunct="1"/>
            <a:r>
              <a:rPr lang="sr-Latn-RS" altLang="sr-Latn-RS" sz="2400" dirty="0" smtClean="0">
                <a:latin typeface="Times New Roman" pitchFamily="18" charset="0"/>
                <a:cs typeface="Times New Roman" pitchFamily="18" charset="0"/>
              </a:rPr>
              <a:t>U postupku pripreme finansijskih izveštaja na gotovinskoj osnovi potrebno je izvršiti sledeća (dodatna) knjiženja, u vezi sa:</a:t>
            </a:r>
          </a:p>
          <a:p>
            <a:pPr lvl="1" eaLnBrk="1" hangingPunct="1"/>
            <a:r>
              <a:rPr lang="sr-Latn-RS" altLang="sr-Latn-RS" sz="2000" dirty="0" smtClean="0">
                <a:latin typeface="Times New Roman" pitchFamily="18" charset="0"/>
                <a:cs typeface="Times New Roman" pitchFamily="18" charset="0"/>
              </a:rPr>
              <a:t>Naplaćenim prihodima u tekućoj godini, koji se odnose na narednu godinu i knjiženi na 291100,</a:t>
            </a:r>
          </a:p>
          <a:p>
            <a:pPr lvl="1" eaLnBrk="1" hangingPunct="1"/>
            <a:r>
              <a:rPr lang="sr-Latn-RS" altLang="sr-Latn-RS" sz="2000" dirty="0" smtClean="0">
                <a:latin typeface="Times New Roman" pitchFamily="18" charset="0"/>
                <a:cs typeface="Times New Roman" pitchFamily="18" charset="0"/>
              </a:rPr>
              <a:t>Plaćenim avansima za nabavku materijala i kupovinu usluga knjiženim na 123200,</a:t>
            </a:r>
          </a:p>
          <a:p>
            <a:pPr lvl="1" eaLnBrk="1" hangingPunct="1"/>
            <a:r>
              <a:rPr lang="sr-Latn-RS" altLang="sr-Latn-RS" sz="2000" dirty="0" smtClean="0">
                <a:latin typeface="Times New Roman" pitchFamily="18" charset="0"/>
                <a:cs typeface="Times New Roman" pitchFamily="18" charset="0"/>
              </a:rPr>
              <a:t>Isplaćenim akontacijama za poslovna putovanja iskazana kao potraživanja na 122141,</a:t>
            </a:r>
          </a:p>
          <a:p>
            <a:pPr lvl="1" eaLnBrk="1" hangingPunct="1"/>
            <a:r>
              <a:rPr lang="sr-Latn-RS" altLang="sr-Latn-RS" sz="2000" dirty="0" smtClean="0">
                <a:latin typeface="Times New Roman" pitchFamily="18" charset="0"/>
                <a:cs typeface="Times New Roman" pitchFamily="18" charset="0"/>
              </a:rPr>
              <a:t>Unapred plaćenim rashodima  za narednu godinu, iz sredstava prihoda tekuće godine knjiženim na 130000,</a:t>
            </a:r>
          </a:p>
          <a:p>
            <a:pPr lvl="1" eaLnBrk="1" hangingPunct="1"/>
            <a:r>
              <a:rPr lang="sr-Latn-RS" altLang="sr-Latn-RS" sz="2000" dirty="0" smtClean="0">
                <a:latin typeface="Times New Roman" pitchFamily="18" charset="0"/>
                <a:cs typeface="Times New Roman" pitchFamily="18" charset="0"/>
              </a:rPr>
              <a:t>Iznosom izvršene isplate koji je knjižen na kontu 015200 – avansi za nefinansijsku imovinu.</a:t>
            </a:r>
          </a:p>
          <a:p>
            <a:pPr eaLnBrk="1" hangingPunct="1"/>
            <a:endParaRPr lang="en-US" altLang="sr-Latn-RS" sz="2400" dirty="0" smtClean="0"/>
          </a:p>
        </p:txBody>
      </p:sp>
      <p:sp>
        <p:nvSpPr>
          <p:cNvPr id="922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Black" pitchFamily="34" charset="0"/>
                <a:cs typeface="Arial" charset="0"/>
              </a:defRPr>
            </a:lvl1pPr>
            <a:lvl2pPr marL="742950" indent="-285750">
              <a:defRPr>
                <a:solidFill>
                  <a:schemeClr val="tx1"/>
                </a:solidFill>
                <a:latin typeface="Arial Black" pitchFamily="34" charset="0"/>
                <a:cs typeface="Arial" charset="0"/>
              </a:defRPr>
            </a:lvl2pPr>
            <a:lvl3pPr marL="1143000" indent="-228600">
              <a:defRPr>
                <a:solidFill>
                  <a:schemeClr val="tx1"/>
                </a:solidFill>
                <a:latin typeface="Arial Black" pitchFamily="34" charset="0"/>
                <a:cs typeface="Arial" charset="0"/>
              </a:defRPr>
            </a:lvl3pPr>
            <a:lvl4pPr marL="1600200" indent="-228600">
              <a:defRPr>
                <a:solidFill>
                  <a:schemeClr val="tx1"/>
                </a:solidFill>
                <a:latin typeface="Arial Black" pitchFamily="34" charset="0"/>
                <a:cs typeface="Arial" charset="0"/>
              </a:defRPr>
            </a:lvl4pPr>
            <a:lvl5pPr marL="2057400" indent="-228600">
              <a:defRPr>
                <a:solidFill>
                  <a:schemeClr val="tx1"/>
                </a:solidFill>
                <a:latin typeface="Arial Black" pitchFamily="34" charset="0"/>
                <a:cs typeface="Arial" charset="0"/>
              </a:defRPr>
            </a:lvl5pPr>
            <a:lvl6pPr marL="2514600" indent="-228600" eaLnBrk="0" fontAlgn="base" hangingPunct="0">
              <a:spcBef>
                <a:spcPct val="0"/>
              </a:spcBef>
              <a:spcAft>
                <a:spcPct val="0"/>
              </a:spcAft>
              <a:defRPr>
                <a:solidFill>
                  <a:schemeClr val="tx1"/>
                </a:solidFill>
                <a:latin typeface="Arial Black" pitchFamily="34" charset="0"/>
                <a:cs typeface="Arial" charset="0"/>
              </a:defRPr>
            </a:lvl6pPr>
            <a:lvl7pPr marL="2971800" indent="-228600" eaLnBrk="0" fontAlgn="base" hangingPunct="0">
              <a:spcBef>
                <a:spcPct val="0"/>
              </a:spcBef>
              <a:spcAft>
                <a:spcPct val="0"/>
              </a:spcAft>
              <a:defRPr>
                <a:solidFill>
                  <a:schemeClr val="tx1"/>
                </a:solidFill>
                <a:latin typeface="Arial Black" pitchFamily="34" charset="0"/>
                <a:cs typeface="Arial" charset="0"/>
              </a:defRPr>
            </a:lvl7pPr>
            <a:lvl8pPr marL="3429000" indent="-228600" eaLnBrk="0" fontAlgn="base" hangingPunct="0">
              <a:spcBef>
                <a:spcPct val="0"/>
              </a:spcBef>
              <a:spcAft>
                <a:spcPct val="0"/>
              </a:spcAft>
              <a:defRPr>
                <a:solidFill>
                  <a:schemeClr val="tx1"/>
                </a:solidFill>
                <a:latin typeface="Arial Black" pitchFamily="34" charset="0"/>
                <a:cs typeface="Arial" charset="0"/>
              </a:defRPr>
            </a:lvl8pPr>
            <a:lvl9pPr marL="3886200" indent="-228600" eaLnBrk="0" fontAlgn="base" hangingPunct="0">
              <a:spcBef>
                <a:spcPct val="0"/>
              </a:spcBef>
              <a:spcAft>
                <a:spcPct val="0"/>
              </a:spcAft>
              <a:defRPr>
                <a:solidFill>
                  <a:schemeClr val="tx1"/>
                </a:solidFill>
                <a:latin typeface="Arial Black" pitchFamily="34" charset="0"/>
                <a:cs typeface="Arial" charset="0"/>
              </a:defRPr>
            </a:lvl9pPr>
          </a:lstStyle>
          <a:p>
            <a:fld id="{5B54BEE7-84D6-4FC6-BE0D-90C02E242F89}" type="slidenum">
              <a:rPr lang="sr-Latn-RS" altLang="en-US" smtClean="0">
                <a:solidFill>
                  <a:srgbClr val="898989"/>
                </a:solidFill>
                <a:latin typeface="Calibri" pitchFamily="34" charset="0"/>
              </a:rPr>
              <a:pPr/>
              <a:t>9</a:t>
            </a:fld>
            <a:endParaRPr lang="sr-Latn-RS" altLang="en-US" smtClean="0">
              <a:solidFill>
                <a:srgbClr val="898989"/>
              </a:solidFill>
              <a:latin typeface="Calibri" pitchFamily="34" charset="0"/>
            </a:endParaRPr>
          </a:p>
        </p:txBody>
      </p:sp>
      <p:sp>
        <p:nvSpPr>
          <p:cNvPr id="3" name="Right Arrow 2"/>
          <p:cNvSpPr/>
          <p:nvPr/>
        </p:nvSpPr>
        <p:spPr>
          <a:xfrm>
            <a:off x="6876256" y="587727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U-Turn Arrow 3"/>
          <p:cNvSpPr/>
          <p:nvPr/>
        </p:nvSpPr>
        <p:spPr>
          <a:xfrm>
            <a:off x="-108520" y="-171400"/>
            <a:ext cx="886968" cy="87782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89635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circle(in)">
                                      <p:cBhvr>
                                        <p:cTn id="12" dur="2000"/>
                                        <p:tgtEl>
                                          <p:spTgt spid="92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circle(in)">
                                      <p:cBhvr>
                                        <p:cTn id="17" dur="2000"/>
                                        <p:tgtEl>
                                          <p:spTgt spid="921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circle(in)">
                                      <p:cBhvr>
                                        <p:cTn id="22" dur="2000"/>
                                        <p:tgtEl>
                                          <p:spTgt spid="921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circle(in)">
                                      <p:cBhvr>
                                        <p:cTn id="27" dur="2000"/>
                                        <p:tgtEl>
                                          <p:spTgt spid="9219">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nodeType="click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Effect transition="in" filter="circle(in)">
                                      <p:cBhvr>
                                        <p:cTn id="32" dur="2000"/>
                                        <p:tgtEl>
                                          <p:spTgt spid="9219">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Effect transition="in" filter="circle(in)">
                                      <p:cBhvr>
                                        <p:cTn id="37" dur="2000"/>
                                        <p:tgtEl>
                                          <p:spTgt spid="92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5829</TotalTime>
  <Words>5406</Words>
  <Application>Microsoft Office PowerPoint</Application>
  <PresentationFormat>On-screen Show (4:3)</PresentationFormat>
  <Paragraphs>333</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Finansijski izveštaji KJS za 2015. godinu -Pripremne radnje koje prethode sastavljanju finansijskih izveštaja-</vt:lpstr>
      <vt:lpstr>Ko je obveznik sastavljanja finansijskih izveštaja a ko završnih računa?</vt:lpstr>
      <vt:lpstr>Zakonske odredbe o postupku pripreme u vezi sa  sastavljanjem finansijskih izveštaja</vt:lpstr>
      <vt:lpstr>Zakonske odredbe o postupku pripreme u vezi sa  sastavljanjem finansijskih izveštaja  .</vt:lpstr>
      <vt:lpstr>Zakonske odredbe o postupku pripreme u vezi sa  sastavljanjem finansijskih izveštaja</vt:lpstr>
      <vt:lpstr>Zakonske odredbe o postupku pripreme u vezi sa  sastavljanjem finansijskih izveštaja</vt:lpstr>
      <vt:lpstr>Zakonske odredbe o postupku pripreme u vezi sa sastavljanjem finansijskih izveštaja </vt:lpstr>
      <vt:lpstr>Zakonske odredbe o postupku pripreme u vezi sa  sastavljanjem finansijskih izveštaja</vt:lpstr>
      <vt:lpstr>Zakonske odredbe o postupku pripreme u vezi sa  sastavljanjem finansijskih izveštaja</vt:lpstr>
      <vt:lpstr>Zakonske odredbe o postupku pripreme u vezi sa  sastavljanjem finansijskih izveštaja</vt:lpstr>
      <vt:lpstr>Zakonske odredbe o postupku pripreme u vezi sa  sastavljanjem finansijskih izveštaja</vt:lpstr>
      <vt:lpstr>Zakonske odredbe o postupku pripreme u vezi sa  sastavljanjem finansijskih izveštaja</vt:lpstr>
      <vt:lpstr>Zakonske odredbe o postupku pripreme u vezi sa  sastavljanjem finansijskih izveštaja</vt:lpstr>
      <vt:lpstr>Zakonske odredbe o postupku pripreme u vezi sa  sastavljanjem finansijskih izveštaja</vt:lpstr>
      <vt:lpstr>Zakonske odredbe o postupku pripreme u vezi sa  sastavljanjem finansijskih izveštaja</vt:lpstr>
      <vt:lpstr>Pripremni poslovi u vezi sa sastavljanjem finansijskih izveštaja</vt:lpstr>
      <vt:lpstr>1.Usaglašavanje primljenih i utrošenih budžetskih sredstava</vt:lpstr>
      <vt:lpstr>2. Usaglašavanje finansijskih plasmana, potraživanja i obaveza</vt:lpstr>
      <vt:lpstr>2. Usaglašavanje finansijskih plasmana, potraživanja i obaveza</vt:lpstr>
      <vt:lpstr>2. Usaglašavanje finansijskih plasmana, potraživanja i obaveza</vt:lpstr>
      <vt:lpstr>2. Usaglašavanje finansijskih plasmana, potraživanja i obaveza</vt:lpstr>
      <vt:lpstr>2. Usaglašavanje finansijskih plasmana, potraživanja i obaveza</vt:lpstr>
      <vt:lpstr>2. Usaglašavanje finansijskih plasmana, potraživanja i obaveza</vt:lpstr>
      <vt:lpstr>3. Provera proknjiženih knjigovodstvenih promena i iskazivanje PDV-a</vt:lpstr>
      <vt:lpstr>3. Provera proknjiženih knjigovodstvenih promena i iskazivanje PDV-a</vt:lpstr>
      <vt:lpstr>3. Provera proknjiženih knjigovodstvenih promena i iskazivanje PDV-a</vt:lpstr>
      <vt:lpstr>4. Svođenje knjigovodstvenog stanja imovine i obaveza na stanje po popisu na dan 31.12. 2015.</vt:lpstr>
      <vt:lpstr>4a. Svođenje vrednosti imovine i obaveza u devizama na dinarsku protivvrednost po srednjem kursu NBS 31.12. 2015.</vt:lpstr>
      <vt:lpstr>4a. Svođenje vrednosti imovine i obaveza u devizama na dinarsku protivvrednost po srednjem kursu NBS 31.12. 2015.</vt:lpstr>
      <vt:lpstr>4b. Svođenje vrednosti imovine i obaveza u devizama na dinarsku protivvrednost po srednjem kursu NBS 31.12. 2015.</vt:lpstr>
      <vt:lpstr>4b. Svođenje vrednosti imovine i obaveza u devizama na dinarsku protivvrednost po srednjem kursu NBS 31.12. 2015.</vt:lpstr>
      <vt:lpstr>4c. Svođenje vrednosti imovine i obaveza u devizama na dinarsku protivvrednost po srednjem kursu NBS 31.12. 2015</vt:lpstr>
      <vt:lpstr>4c. Svođenje vrednosti imovine i obaveza u devizama na dinarsku protivvrednost po srednjem kursu 31.12. 2015.</vt:lpstr>
      <vt:lpstr>5. Knjiženja u vezi svođenja na gotovinsku osnovu</vt:lpstr>
      <vt:lpstr>5.Knjiženja u vezi svođenja na gotovinsku osnovu</vt:lpstr>
      <vt:lpstr>6.Obaveza sastavljanja, popunjavanja i podnošenja SVS obrasca</vt:lpstr>
      <vt:lpstr>6. Obaveza sastavljanja, popunjavanja i podnošenja SVS obrasca</vt:lpstr>
      <vt:lpstr>6. Obaveza sastavljanja, popunjavanja i podnošenja SVS obrasca</vt:lpstr>
      <vt:lpstr>6. Obaveza sastavljanja, popunjavanja i podnošenja SVS obrasca</vt:lpstr>
      <vt:lpstr>6. Obaveza sastavljanja, popunjavanja i podnošenja SVS obrasca</vt:lpstr>
      <vt:lpstr>7. Obračun ispravke vrednosti nefinansijske imovine</vt:lpstr>
      <vt:lpstr>Utvrđivanje rezultata poslovanja</vt:lpstr>
      <vt:lpstr>Utvrđivanje rezultata poslovanja</vt:lpstr>
      <vt:lpstr>Utvrđivanje rezultata poslovanja</vt:lpstr>
      <vt:lpstr>Utvrđivanje rezultata poslovanja</vt:lpstr>
      <vt:lpstr>Utvrđivanje rezultata poslovanja</vt:lpstr>
      <vt:lpstr>Utvrđivanje rezultata poslovanja</vt:lpstr>
      <vt:lpstr>Utvrđivanje rezultata poslovanja – manjak prihoda i primanja (deficit)</vt:lpstr>
      <vt:lpstr>Utvrđivanje rezultata poslovanja – manjak prihoda i primanja (deficit)</vt:lpstr>
      <vt:lpstr>Utvrđivanje rezultata poslovanja – manjak prihoda i primanja (deficit)</vt:lpstr>
      <vt:lpstr>Utvrđivanje rezultata poslovanja – manjak prihoda i primanja (deficit)</vt:lpstr>
      <vt:lpstr>Utvrđivanje rezultata poslovanja – manjak prihoda i primanja (deficit)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Finansijski izveštaji KJS za 2015. godinu -Pripremne radnje koje prethode sastavljanju finansijskih izveštaja-</dc:title>
  <dc:creator>Marko Jekic</dc:creator>
  <cp:lastModifiedBy>Jova</cp:lastModifiedBy>
  <cp:revision>50</cp:revision>
  <cp:lastPrinted>2016-01-25T08:26:42Z</cp:lastPrinted>
  <dcterms:created xsi:type="dcterms:W3CDTF">2016-01-20T08:35:42Z</dcterms:created>
  <dcterms:modified xsi:type="dcterms:W3CDTF">2016-02-04T17:49:58Z</dcterms:modified>
</cp:coreProperties>
</file>